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sldIdLst>
    <p:sldId id="256" r:id="rId2"/>
    <p:sldId id="336" r:id="rId3"/>
    <p:sldId id="341" r:id="rId4"/>
    <p:sldId id="258" r:id="rId5"/>
    <p:sldId id="257" r:id="rId6"/>
    <p:sldId id="260" r:id="rId7"/>
    <p:sldId id="339" r:id="rId8"/>
    <p:sldId id="340" r:id="rId9"/>
    <p:sldId id="259" r:id="rId10"/>
    <p:sldId id="261" r:id="rId11"/>
    <p:sldId id="262" r:id="rId12"/>
    <p:sldId id="289" r:id="rId13"/>
    <p:sldId id="290" r:id="rId14"/>
    <p:sldId id="338" r:id="rId15"/>
    <p:sldId id="263" r:id="rId16"/>
    <p:sldId id="292" r:id="rId17"/>
    <p:sldId id="291" r:id="rId18"/>
    <p:sldId id="293" r:id="rId19"/>
    <p:sldId id="264" r:id="rId20"/>
    <p:sldId id="295" r:id="rId21"/>
    <p:sldId id="294" r:id="rId22"/>
    <p:sldId id="265" r:id="rId23"/>
    <p:sldId id="296" r:id="rId24"/>
    <p:sldId id="297" r:id="rId25"/>
    <p:sldId id="266" r:id="rId26"/>
    <p:sldId id="298" r:id="rId27"/>
    <p:sldId id="267" r:id="rId28"/>
    <p:sldId id="300" r:id="rId29"/>
    <p:sldId id="302" r:id="rId30"/>
    <p:sldId id="268" r:id="rId31"/>
    <p:sldId id="301" r:id="rId32"/>
    <p:sldId id="303" r:id="rId33"/>
    <p:sldId id="269" r:id="rId34"/>
    <p:sldId id="304" r:id="rId35"/>
    <p:sldId id="270" r:id="rId36"/>
    <p:sldId id="305" r:id="rId37"/>
    <p:sldId id="271" r:id="rId38"/>
    <p:sldId id="307" r:id="rId39"/>
    <p:sldId id="308" r:id="rId40"/>
    <p:sldId id="272" r:id="rId41"/>
    <p:sldId id="309" r:id="rId42"/>
    <p:sldId id="310" r:id="rId43"/>
    <p:sldId id="273" r:id="rId44"/>
    <p:sldId id="311" r:id="rId45"/>
    <p:sldId id="274" r:id="rId46"/>
    <p:sldId id="314" r:id="rId47"/>
    <p:sldId id="315" r:id="rId48"/>
    <p:sldId id="275" r:id="rId49"/>
    <p:sldId id="276" r:id="rId50"/>
    <p:sldId id="317" r:id="rId51"/>
    <p:sldId id="316" r:id="rId52"/>
    <p:sldId id="277" r:id="rId53"/>
    <p:sldId id="319" r:id="rId54"/>
    <p:sldId id="278" r:id="rId55"/>
    <p:sldId id="279" r:id="rId56"/>
    <p:sldId id="323" r:id="rId57"/>
    <p:sldId id="324" r:id="rId58"/>
    <p:sldId id="328" r:id="rId59"/>
    <p:sldId id="282" r:id="rId60"/>
    <p:sldId id="329" r:id="rId61"/>
    <p:sldId id="330" r:id="rId62"/>
    <p:sldId id="283" r:id="rId63"/>
    <p:sldId id="331" r:id="rId64"/>
    <p:sldId id="284" r:id="rId65"/>
    <p:sldId id="335" r:id="rId66"/>
    <p:sldId id="285" r:id="rId67"/>
    <p:sldId id="333"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0" d="100"/>
          <a:sy n="90"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464CD55-C071-42A4-9A9C-03900A0C7F6E}" type="datetimeFigureOut">
              <a:rPr lang="fa-IR" smtClean="0"/>
              <a:t>08/12/1438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3BE0162-C595-4F20-9CE9-FD8B0E0974DE}" type="slidenum">
              <a:rPr lang="fa-IR" smtClean="0"/>
              <a:t>‹#›</a:t>
            </a:fld>
            <a:endParaRPr lang="fa-IR"/>
          </a:p>
        </p:txBody>
      </p:sp>
    </p:spTree>
    <p:extLst>
      <p:ext uri="{BB962C8B-B14F-4D97-AF65-F5344CB8AC3E}">
        <p14:creationId xmlns:p14="http://schemas.microsoft.com/office/powerpoint/2010/main" val="36529086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920F04-42C4-4B81-8FCA-00B0C7C2541F}"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FF4A3-FC15-415E-AF4D-689275A19500}"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2FC9D-187F-48FB-8AB6-C572F26538C2}"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D937C-4419-4D37-8ADA-85E83D0CA588}"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A3E19C-7DD5-4AA6-9D40-56AA9FF6EA27}"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374F5-94DB-4568-A55F-E0CAA7A1FED3}"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82860D-9B1E-488A-AA39-9DE300F8CB68}"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65B38A-79F1-4009-A9B0-97D8DE866E68}"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8C824F-2CBB-4D17-B471-5FE43498AAF3}"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4A3BE-04A5-40F5-A65A-568AB0D7C672}" type="datetime1">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8CB145-4C0C-429E-8894-C9B2C7FB10D8}" type="datetime1">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E56591-BCDD-4884-8490-E98A960BC43B}" type="datetime1">
              <a:rPr lang="en-US" smtClean="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1C8737-AEA5-4F50-95D2-04F051FE2710}" type="datetime1">
              <a:rPr lang="en-US" smtClean="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E606C-FE4C-43FB-B5B1-268FB9CB8354}" type="datetime1">
              <a:rPr lang="en-US" smtClean="0"/>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5518D-9DFC-47F0-8B27-6EB2F223A6A7}" type="datetime1">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0721D6EE-D000-45B5-BF1F-0CFB4D86105E}" type="datetime1">
              <a:rPr lang="en-US" smtClean="0"/>
              <a:t>5/8/2017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4749FE-F544-417A-99CC-18EAFE1E8883}" type="datetime1">
              <a:rPr lang="en-US" smtClean="0"/>
              <a:t>5/8/2017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ft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Content Placeholder 3" descr="Bism1.gif"/>
          <p:cNvPicPr>
            <a:picLocks noGrp="1" noChangeAspect="1"/>
          </p:cNvPicPr>
          <p:nvPr/>
        </p:nvPicPr>
        <p:blipFill>
          <a:blip r:embed="rId2"/>
          <a:stretch>
            <a:fillRect/>
          </a:stretch>
        </p:blipFill>
        <p:spPr>
          <a:xfrm>
            <a:off x="893136" y="701749"/>
            <a:ext cx="8941980" cy="5458380"/>
          </a:xfrm>
          <a:prstGeom prst="rect">
            <a:avLst/>
          </a:prstGeom>
          <a:solidFill>
            <a:srgbClr val="FFFFFF">
              <a:shade val="85000"/>
            </a:srgbClr>
          </a:solidFill>
          <a:ln w="190500" cap="rnd">
            <a:solidFill>
              <a:schemeClr val="tx2">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84937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423" y="1040634"/>
            <a:ext cx="9494873" cy="5078313"/>
          </a:xfrm>
          <a:prstGeom prst="rect">
            <a:avLst/>
          </a:prstGeom>
        </p:spPr>
        <p:txBody>
          <a:bodyPr wrap="square">
            <a:spAutoFit/>
          </a:bodyPr>
          <a:lstStyle/>
          <a:p>
            <a:pPr indent="180340" algn="just" rtl="1">
              <a:lnSpc>
                <a:spcPct val="200000"/>
              </a:lnSpc>
              <a:spcAft>
                <a:spcPts val="0"/>
              </a:spcAft>
            </a:pPr>
            <a:r>
              <a:rPr lang="fa-IR" sz="2400" dirty="0">
                <a:latin typeface="Calibri" panose="020F0502020204030204" pitchFamily="34" charset="0"/>
                <a:ea typeface="Calibri" panose="020F0502020204030204" pitchFamily="34" charset="0"/>
                <a:cs typeface="B Titr" panose="00000700000000000000" pitchFamily="2" charset="-78"/>
              </a:rPr>
              <a:t>5 مهر 1395 </a:t>
            </a:r>
            <a:r>
              <a:rPr lang="fa-IR" sz="2400" dirty="0" smtClean="0">
                <a:latin typeface="Calibri" panose="020F0502020204030204" pitchFamily="34" charset="0"/>
                <a:ea typeface="Calibri" panose="020F0502020204030204" pitchFamily="34" charset="0"/>
                <a:cs typeface="B Titr" panose="00000700000000000000" pitchFamily="2" charset="-78"/>
              </a:rPr>
              <a:t>در </a:t>
            </a:r>
            <a:r>
              <a:rPr lang="fa-IR" sz="2400" dirty="0">
                <a:latin typeface="Calibri" panose="020F0502020204030204" pitchFamily="34" charset="0"/>
                <a:ea typeface="Calibri" panose="020F0502020204030204" pitchFamily="34" charset="0"/>
                <a:cs typeface="B Titr" panose="00000700000000000000" pitchFamily="2" charset="-78"/>
              </a:rPr>
              <a:t>سایت رسمی دفتر هیأت دولت اعلام شد </a:t>
            </a:r>
            <a:r>
              <a:rPr lang="fa-IR" sz="2400" dirty="0" smtClean="0">
                <a:latin typeface="Calibri" panose="020F0502020204030204" pitchFamily="34" charset="0"/>
                <a:ea typeface="Calibri" panose="020F0502020204030204" pitchFamily="34" charset="0"/>
                <a:cs typeface="B Titr" panose="00000700000000000000" pitchFamily="2" charset="-78"/>
              </a:rPr>
              <a:t>: </a:t>
            </a:r>
            <a:r>
              <a:rPr lang="fa-IR" sz="2400" dirty="0">
                <a:latin typeface="Calibri" panose="020F0502020204030204" pitchFamily="34" charset="0"/>
                <a:ea typeface="Calibri" panose="020F0502020204030204" pitchFamily="34" charset="0"/>
                <a:cs typeface="B Titr" panose="00000700000000000000" pitchFamily="2" charset="-78"/>
              </a:rPr>
              <a:t>«یکی از تعهدات جمهوری اسلامی ایران در صحنه بین­المللی، </a:t>
            </a:r>
            <a:r>
              <a:rPr lang="fa-IR" sz="2400" dirty="0">
                <a:solidFill>
                  <a:srgbClr val="C00000"/>
                </a:solidFill>
                <a:latin typeface="Calibri" panose="020F0502020204030204" pitchFamily="34" charset="0"/>
                <a:ea typeface="Calibri" panose="020F0502020204030204" pitchFamily="34" charset="0"/>
                <a:cs typeface="B Titr" panose="00000700000000000000" pitchFamily="2" charset="-78"/>
              </a:rPr>
              <a:t>برنامه آموزش 2030 </a:t>
            </a:r>
            <a:r>
              <a:rPr lang="fa-IR" sz="2400" dirty="0">
                <a:latin typeface="Calibri" panose="020F0502020204030204" pitchFamily="34" charset="0"/>
                <a:ea typeface="Calibri" panose="020F0502020204030204" pitchFamily="34" charset="0"/>
                <a:cs typeface="B Titr" panose="00000700000000000000" pitchFamily="2" charset="-78"/>
              </a:rPr>
              <a:t>است در این برنامه یونسکو با همراهی یونیسف، بانک جهانی، </a:t>
            </a:r>
            <a:r>
              <a:rPr lang="en-US" sz="2000" dirty="0">
                <a:latin typeface="Calibri" panose="020F0502020204030204" pitchFamily="34" charset="0"/>
                <a:ea typeface="Calibri" panose="020F0502020204030204" pitchFamily="34" charset="0"/>
                <a:cs typeface="B Titr" panose="00000700000000000000" pitchFamily="2" charset="-78"/>
              </a:rPr>
              <a:t>UNDP</a:t>
            </a:r>
            <a:r>
              <a:rPr lang="fa-IR" sz="2000" dirty="0">
                <a:latin typeface="Calibri" panose="020F0502020204030204" pitchFamily="34" charset="0"/>
                <a:ea typeface="Calibri" panose="020F0502020204030204" pitchFamily="34" charset="0"/>
                <a:cs typeface="B Titr" panose="00000700000000000000" pitchFamily="2" charset="-78"/>
              </a:rPr>
              <a:t>، </a:t>
            </a:r>
            <a:r>
              <a:rPr lang="en-US" sz="2000" dirty="0">
                <a:latin typeface="Calibri" panose="020F0502020204030204" pitchFamily="34" charset="0"/>
                <a:ea typeface="Calibri" panose="020F0502020204030204" pitchFamily="34" charset="0"/>
                <a:cs typeface="B Titr" panose="00000700000000000000" pitchFamily="2" charset="-78"/>
              </a:rPr>
              <a:t>UFPA</a:t>
            </a:r>
            <a:r>
              <a:rPr lang="fa-IR" sz="2000" dirty="0">
                <a:latin typeface="Calibri" panose="020F0502020204030204" pitchFamily="34" charset="0"/>
                <a:ea typeface="Calibri" panose="020F0502020204030204" pitchFamily="34" charset="0"/>
                <a:cs typeface="B Titr" panose="00000700000000000000" pitchFamily="2" charset="-78"/>
              </a:rPr>
              <a:t>، </a:t>
            </a:r>
            <a:r>
              <a:rPr lang="en-US" sz="2000" dirty="0">
                <a:latin typeface="Calibri" panose="020F0502020204030204" pitchFamily="34" charset="0"/>
                <a:ea typeface="Calibri" panose="020F0502020204030204" pitchFamily="34" charset="0"/>
                <a:cs typeface="B Titr" panose="00000700000000000000" pitchFamily="2" charset="-78"/>
              </a:rPr>
              <a:t>UN</a:t>
            </a:r>
            <a:r>
              <a:rPr lang="fa-IR" sz="2000" dirty="0">
                <a:latin typeface="Calibri" panose="020F0502020204030204" pitchFamily="34" charset="0"/>
                <a:ea typeface="Calibri" panose="020F0502020204030204" pitchFamily="34" charset="0"/>
                <a:cs typeface="B Titr" panose="00000700000000000000" pitchFamily="2" charset="-78"/>
              </a:rPr>
              <a:t>، </a:t>
            </a:r>
            <a:r>
              <a:rPr lang="en-US" sz="2000" dirty="0">
                <a:latin typeface="Calibri" panose="020F0502020204030204" pitchFamily="34" charset="0"/>
                <a:ea typeface="Calibri" panose="020F0502020204030204" pitchFamily="34" charset="0"/>
                <a:cs typeface="B Titr" panose="00000700000000000000" pitchFamily="2" charset="-78"/>
              </a:rPr>
              <a:t>WOMEN</a:t>
            </a:r>
            <a:r>
              <a:rPr lang="fa-IR" sz="2000" dirty="0">
                <a:latin typeface="Calibri" panose="020F0502020204030204" pitchFamily="34" charset="0"/>
                <a:ea typeface="Calibri" panose="020F0502020204030204" pitchFamily="34" charset="0"/>
                <a:cs typeface="B Titr" panose="00000700000000000000" pitchFamily="2" charset="-78"/>
              </a:rPr>
              <a:t> و </a:t>
            </a:r>
            <a:r>
              <a:rPr lang="en-US" sz="2000" dirty="0">
                <a:latin typeface="Calibri" panose="020F0502020204030204" pitchFamily="34" charset="0"/>
                <a:ea typeface="Calibri" panose="020F0502020204030204" pitchFamily="34" charset="0"/>
                <a:cs typeface="B Titr" panose="00000700000000000000" pitchFamily="2" charset="-78"/>
              </a:rPr>
              <a:t>UNHCR</a:t>
            </a:r>
            <a:r>
              <a:rPr lang="en-US" sz="2000" dirty="0">
                <a:latin typeface="B Lotus" panose="00000400000000000000" pitchFamily="2" charset="-78"/>
                <a:ea typeface="Calibri" panose="020F0502020204030204" pitchFamily="34" charset="0"/>
                <a:cs typeface="B Titr" panose="00000700000000000000" pitchFamily="2" charset="-78"/>
              </a:rPr>
              <a:t> </a:t>
            </a:r>
            <a:r>
              <a:rPr lang="fa-IR" sz="2400" dirty="0">
                <a:latin typeface="Calibri" panose="020F0502020204030204" pitchFamily="34" charset="0"/>
                <a:ea typeface="Calibri" panose="020F0502020204030204" pitchFamily="34" charset="0"/>
                <a:cs typeface="B Titr" panose="00000700000000000000" pitchFamily="2" charset="-78"/>
              </a:rPr>
              <a:t>گردهمایی آموزش جهانی 2015 را در اینچئون کره جنوبی در سال 2015 سازماندهی نمودند. </a:t>
            </a:r>
            <a:r>
              <a:rPr lang="fa-IR" sz="2400" dirty="0" smtClean="0">
                <a:latin typeface="Calibri" panose="020F0502020204030204" pitchFamily="34" charset="0"/>
                <a:ea typeface="Calibri" panose="020F0502020204030204" pitchFamily="34" charset="0"/>
                <a:cs typeface="B Titr" panose="00000700000000000000" pitchFamily="2" charset="-78"/>
              </a:rPr>
              <a:t>در </a:t>
            </a:r>
            <a:r>
              <a:rPr lang="fa-IR" sz="2400" dirty="0">
                <a:latin typeface="Calibri" panose="020F0502020204030204" pitchFamily="34" charset="0"/>
                <a:ea typeface="Calibri" panose="020F0502020204030204" pitchFamily="34" charset="0"/>
                <a:cs typeface="B Titr" panose="00000700000000000000" pitchFamily="2" charset="-78"/>
              </a:rPr>
              <a:t>این نشست بیانیه اینچئون برای </a:t>
            </a:r>
            <a:r>
              <a:rPr lang="fa-IR" sz="2400" dirty="0">
                <a:solidFill>
                  <a:srgbClr val="C00000"/>
                </a:solidFill>
                <a:latin typeface="Calibri" panose="020F0502020204030204" pitchFamily="34" charset="0"/>
                <a:ea typeface="Calibri" panose="020F0502020204030204" pitchFamily="34" charset="0"/>
                <a:cs typeface="B Titr" panose="00000700000000000000" pitchFamily="2" charset="-78"/>
              </a:rPr>
              <a:t>آموزش 2030 </a:t>
            </a:r>
            <a:r>
              <a:rPr lang="fa-IR" sz="2400" dirty="0">
                <a:latin typeface="Calibri" panose="020F0502020204030204" pitchFamily="34" charset="0"/>
                <a:ea typeface="Calibri" panose="020F0502020204030204" pitchFamily="34" charset="0"/>
                <a:cs typeface="B Titr" panose="00000700000000000000" pitchFamily="2" charset="-78"/>
              </a:rPr>
              <a:t>را که نمایانگر دیدگاهی نوین نسبت به آموزش در 15 سال آتی است تصویب نمودند». </a:t>
            </a:r>
            <a:endParaRPr lang="en-US" sz="2400" dirty="0">
              <a:latin typeface="Calibri" panose="020F0502020204030204" pitchFamily="34" charset="0"/>
              <a:ea typeface="Calibri" panose="020F0502020204030204" pitchFamily="34" charset="0"/>
              <a:cs typeface="B Titr" panose="00000700000000000000" pitchFamily="2" charset="-78"/>
            </a:endParaRPr>
          </a:p>
          <a:p>
            <a:pPr indent="180340" algn="just" rtl="1">
              <a:lnSpc>
                <a:spcPct val="200000"/>
              </a:lnSpc>
              <a:spcAft>
                <a:spcPts val="0"/>
              </a:spcAft>
            </a:pPr>
            <a:endParaRPr lang="en-US"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632100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768" y="1985017"/>
            <a:ext cx="8580474" cy="2516073"/>
          </a:xfrm>
          <a:prstGeom prst="rect">
            <a:avLst/>
          </a:prstGeom>
        </p:spPr>
        <p:txBody>
          <a:bodyPr wrap="square">
            <a:spAutoFit/>
          </a:bodyPr>
          <a:lstStyle/>
          <a:p>
            <a:pPr indent="180340" algn="just" rtl="1">
              <a:lnSpc>
                <a:spcPct val="15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لازم به ذکر است تهیه </a:t>
            </a:r>
            <a:r>
              <a:rPr lang="fa-IR" sz="3600" dirty="0">
                <a:solidFill>
                  <a:srgbClr val="C00000"/>
                </a:solidFill>
                <a:latin typeface="Calibri" panose="020F0502020204030204" pitchFamily="34" charset="0"/>
                <a:ea typeface="Calibri" panose="020F0502020204030204" pitchFamily="34" charset="0"/>
                <a:cs typeface="B Titr" panose="00000700000000000000" pitchFamily="2" charset="-78"/>
              </a:rPr>
              <a:t>سند ملی آموزش 2030</a:t>
            </a:r>
            <a:r>
              <a:rPr lang="fa-IR" sz="3600" dirty="0">
                <a:latin typeface="Calibri" panose="020F0502020204030204" pitchFamily="34" charset="0"/>
                <a:ea typeface="Calibri" panose="020F0502020204030204" pitchFamily="34" charset="0"/>
                <a:cs typeface="B Titr" panose="00000700000000000000" pitchFamily="2" charset="-78"/>
              </a:rPr>
              <a:t> و دادن تعهد به یونسکو با اصول 153، 77 و 125 قانون اساسی </a:t>
            </a:r>
            <a:r>
              <a:rPr lang="fa-IR" sz="3600" dirty="0" smtClean="0">
                <a:latin typeface="Calibri" panose="020F0502020204030204" pitchFamily="34" charset="0"/>
                <a:ea typeface="Calibri" panose="020F0502020204030204" pitchFamily="34" charset="0"/>
                <a:cs typeface="B Titr" panose="00000700000000000000" pitchFamily="2" charset="-78"/>
              </a:rPr>
              <a:t>در </a:t>
            </a:r>
            <a:r>
              <a:rPr lang="fa-IR" sz="3600" dirty="0">
                <a:latin typeface="Calibri" panose="020F0502020204030204" pitchFamily="34" charset="0"/>
                <a:ea typeface="Calibri" panose="020F0502020204030204" pitchFamily="34" charset="0"/>
                <a:cs typeface="B Titr" panose="00000700000000000000" pitchFamily="2" charset="-78"/>
              </a:rPr>
              <a:t>تعارض است. </a:t>
            </a:r>
            <a:endParaRPr lang="en-US" sz="24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528269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070" y="2087685"/>
            <a:ext cx="8272130" cy="2923877"/>
          </a:xfrm>
          <a:prstGeom prst="rect">
            <a:avLst/>
          </a:prstGeom>
        </p:spPr>
        <p:txBody>
          <a:bodyPr wrap="square">
            <a:spAutoFit/>
          </a:bodyPr>
          <a:lstStyle/>
          <a:p>
            <a:pPr marL="342900" lvl="0" indent="-342900" algn="just" rtl="1">
              <a:lnSpc>
                <a:spcPct val="200000"/>
              </a:lnSpc>
              <a:spcAft>
                <a:spcPts val="0"/>
              </a:spcAft>
              <a:buFont typeface="Symbol" panose="05050102010706020507" pitchFamily="18" charset="2"/>
              <a:buChar char=""/>
            </a:pPr>
            <a:r>
              <a:rPr lang="fa-IR" sz="3200" b="1" dirty="0">
                <a:latin typeface="Calibri" panose="020F0502020204030204" pitchFamily="34" charset="0"/>
                <a:ea typeface="Calibri" panose="020F0502020204030204" pitchFamily="34" charset="0"/>
                <a:cs typeface="B Zar" panose="00000400000000000000" pitchFamily="2" charset="-78"/>
              </a:rPr>
              <a:t>اصل 77 قانون اساسی: عهدنامه‏ها، مقاوله‏نامه‏ها، قراردادها و موافقت‏نامه‏‏های بین‏المللی باید به تصویب مجلس شورای اسلامی برسد</a:t>
            </a:r>
            <a:r>
              <a:rPr lang="en-US" sz="3200" b="1" dirty="0">
                <a:latin typeface="Calibri" panose="020F0502020204030204" pitchFamily="34" charset="0"/>
                <a:ea typeface="Calibri" panose="020F0502020204030204" pitchFamily="34" charset="0"/>
                <a:cs typeface="B Zar" panose="00000400000000000000" pitchFamily="2" charset="-78"/>
              </a:rPr>
              <a:t>.</a:t>
            </a:r>
            <a:endParaRPr lang="en-US" sz="3200" dirty="0">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09205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791" y="1609893"/>
            <a:ext cx="9346018" cy="3539430"/>
          </a:xfrm>
          <a:prstGeom prst="rect">
            <a:avLst/>
          </a:prstGeom>
        </p:spPr>
        <p:txBody>
          <a:bodyPr wrap="square">
            <a:spAutoFit/>
          </a:bodyPr>
          <a:lstStyle/>
          <a:p>
            <a:pPr marL="342900" lvl="0" indent="-342900" algn="just" rtl="1">
              <a:lnSpc>
                <a:spcPct val="200000"/>
              </a:lnSpc>
              <a:spcAft>
                <a:spcPts val="0"/>
              </a:spcAft>
              <a:buFont typeface="Symbol" panose="05050102010706020507" pitchFamily="18" charset="2"/>
              <a:buChar char=""/>
            </a:pPr>
            <a:r>
              <a:rPr lang="fa-IR" sz="2800" b="1" dirty="0">
                <a:latin typeface="Calibri" panose="020F0502020204030204" pitchFamily="34" charset="0"/>
                <a:ea typeface="Calibri" panose="020F0502020204030204" pitchFamily="34" charset="0"/>
                <a:cs typeface="B Zar" panose="00000400000000000000" pitchFamily="2" charset="-78"/>
              </a:rPr>
              <a:t>اصل 125 قانون اساسی: </a:t>
            </a:r>
            <a:r>
              <a:rPr lang="fa-IR" sz="2800" dirty="0">
                <a:latin typeface="Calibri" panose="020F0502020204030204" pitchFamily="34" charset="0"/>
                <a:ea typeface="Calibri" panose="020F0502020204030204" pitchFamily="34" charset="0"/>
                <a:cs typeface="B Zar" panose="00000400000000000000" pitchFamily="2" charset="-78"/>
              </a:rPr>
              <a:t>امضای عهدنامه‏ها، مقاوله‏نامه‏ها، موافقت‏نامه‏ها و قراردادهای دولت ایران با سایر دولتها و همچنین </a:t>
            </a:r>
            <a:r>
              <a:rPr lang="fa-IR" sz="2800" b="1" dirty="0">
                <a:latin typeface="Calibri" panose="020F0502020204030204" pitchFamily="34" charset="0"/>
                <a:ea typeface="Calibri" panose="020F0502020204030204" pitchFamily="34" charset="0"/>
                <a:cs typeface="B Zar" panose="00000400000000000000" pitchFamily="2" charset="-78"/>
              </a:rPr>
              <a:t>امضای پیمان‏های مربوط به اتحادیه‏های بین‏المللی پس از تصویب مجلس شورای اسلامی</a:t>
            </a:r>
            <a:r>
              <a:rPr lang="fa-IR" sz="2800" dirty="0">
                <a:latin typeface="Calibri" panose="020F0502020204030204" pitchFamily="34" charset="0"/>
                <a:ea typeface="Calibri" panose="020F0502020204030204" pitchFamily="34" charset="0"/>
                <a:cs typeface="B Zar" panose="00000400000000000000" pitchFamily="2" charset="-78"/>
              </a:rPr>
              <a:t> با رییس جمهور یا نماینده قانونی او است</a:t>
            </a:r>
            <a:r>
              <a:rPr lang="en-US" sz="2800" dirty="0">
                <a:latin typeface="Calibri" panose="020F0502020204030204" pitchFamily="34" charset="0"/>
                <a:ea typeface="Calibri" panose="020F0502020204030204" pitchFamily="34" charset="0"/>
                <a:cs typeface="B Zar" panose="00000400000000000000" pitchFamily="2" charset="-78"/>
              </a:rPr>
              <a:t>.</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8379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14</a:t>
            </a:fld>
            <a:endParaRPr lang="en-US" dirty="0"/>
          </a:p>
        </p:txBody>
      </p:sp>
      <p:sp>
        <p:nvSpPr>
          <p:cNvPr id="3" name="Rectangle 2"/>
          <p:cNvSpPr/>
          <p:nvPr/>
        </p:nvSpPr>
        <p:spPr>
          <a:xfrm>
            <a:off x="956929" y="1571409"/>
            <a:ext cx="8474149" cy="3347070"/>
          </a:xfrm>
          <a:prstGeom prst="rect">
            <a:avLst/>
          </a:prstGeom>
        </p:spPr>
        <p:txBody>
          <a:bodyPr wrap="square">
            <a:spAutoFit/>
          </a:bodyPr>
          <a:lstStyle/>
          <a:p>
            <a:pPr marL="342900" lvl="0" indent="-342900" algn="just" rtl="1">
              <a:lnSpc>
                <a:spcPct val="150000"/>
              </a:lnSpc>
              <a:spcAft>
                <a:spcPts val="0"/>
              </a:spcAft>
              <a:buFont typeface="Symbol" panose="05050102010706020507" pitchFamily="18" charset="2"/>
              <a:buChar char=""/>
            </a:pPr>
            <a:r>
              <a:rPr lang="fa-IR" sz="3600" b="1" dirty="0">
                <a:latin typeface="Calibri" panose="020F0502020204030204" pitchFamily="34" charset="0"/>
                <a:ea typeface="Calibri" panose="020F0502020204030204" pitchFamily="34" charset="0"/>
                <a:cs typeface="B Zar" panose="00000400000000000000" pitchFamily="2" charset="-78"/>
              </a:rPr>
              <a:t>اصل 153 قانون اساسی: هر گونه قرارداد که موجب سلطه بیگانه بر</a:t>
            </a:r>
            <a:r>
              <a:rPr lang="fa-IR" sz="3600" dirty="0">
                <a:latin typeface="Calibri" panose="020F0502020204030204" pitchFamily="34" charset="0"/>
                <a:ea typeface="Calibri" panose="020F0502020204030204" pitchFamily="34" charset="0"/>
                <a:cs typeface="B Zar" panose="00000400000000000000" pitchFamily="2" charset="-78"/>
              </a:rPr>
              <a:t> منابع طبیعی و اقتصادی، </a:t>
            </a:r>
            <a:r>
              <a:rPr lang="fa-IR" sz="3600" b="1" dirty="0">
                <a:latin typeface="Calibri" panose="020F0502020204030204" pitchFamily="34" charset="0"/>
                <a:ea typeface="Calibri" panose="020F0502020204030204" pitchFamily="34" charset="0"/>
                <a:cs typeface="B Zar" panose="00000400000000000000" pitchFamily="2" charset="-78"/>
              </a:rPr>
              <a:t>فرهنگ</a:t>
            </a:r>
            <a:r>
              <a:rPr lang="fa-IR" sz="3600" dirty="0">
                <a:latin typeface="Calibri" panose="020F0502020204030204" pitchFamily="34" charset="0"/>
                <a:ea typeface="Calibri" panose="020F0502020204030204" pitchFamily="34" charset="0"/>
                <a:cs typeface="B Zar" panose="00000400000000000000" pitchFamily="2" charset="-78"/>
              </a:rPr>
              <a:t>، ارتش و دیگر شئون </a:t>
            </a:r>
            <a:r>
              <a:rPr lang="fa-IR" sz="3600" b="1" dirty="0">
                <a:latin typeface="Calibri" panose="020F0502020204030204" pitchFamily="34" charset="0"/>
                <a:ea typeface="Calibri" panose="020F0502020204030204" pitchFamily="34" charset="0"/>
                <a:cs typeface="B Zar" panose="00000400000000000000" pitchFamily="2" charset="-78"/>
              </a:rPr>
              <a:t>کشور گردد ممنوع است</a:t>
            </a:r>
            <a:r>
              <a:rPr lang="en-US" sz="3600" b="1" dirty="0" smtClean="0">
                <a:latin typeface="Calibri" panose="020F0502020204030204" pitchFamily="34" charset="0"/>
                <a:ea typeface="Calibri" panose="020F0502020204030204" pitchFamily="34" charset="0"/>
                <a:cs typeface="B Zar" panose="00000400000000000000" pitchFamily="2" charset="-78"/>
              </a:rPr>
              <a:t>.</a:t>
            </a:r>
            <a:endParaRPr lang="en-US" sz="3600" dirty="0">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228015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363" y="1372074"/>
            <a:ext cx="8803758" cy="4893647"/>
          </a:xfrm>
          <a:prstGeom prst="rect">
            <a:avLst/>
          </a:prstGeom>
        </p:spPr>
        <p:txBody>
          <a:bodyPr wrap="square">
            <a:spAutoFit/>
          </a:bodyPr>
          <a:lstStyle/>
          <a:p>
            <a:pPr indent="180340" algn="just" rtl="1">
              <a:lnSpc>
                <a:spcPct val="200000"/>
              </a:lnSpc>
              <a:spcAft>
                <a:spcPts val="0"/>
              </a:spcAft>
            </a:pPr>
            <a:r>
              <a:rPr lang="fa-IR" sz="3200" dirty="0" smtClean="0">
                <a:latin typeface="Calibri" panose="020F0502020204030204" pitchFamily="34" charset="0"/>
                <a:ea typeface="Calibri" panose="020F0502020204030204" pitchFamily="34" charset="0"/>
                <a:cs typeface="B Titr" panose="00000700000000000000" pitchFamily="2" charset="-78"/>
              </a:rPr>
              <a:t>تهیه </a:t>
            </a:r>
            <a:r>
              <a:rPr lang="fa-IR" sz="3200" dirty="0">
                <a:solidFill>
                  <a:srgbClr val="C00000"/>
                </a:solidFill>
                <a:latin typeface="Calibri" panose="020F0502020204030204" pitchFamily="34" charset="0"/>
                <a:ea typeface="Calibri" panose="020F0502020204030204" pitchFamily="34" charset="0"/>
                <a:cs typeface="B Titr" panose="00000700000000000000" pitchFamily="2" charset="-78"/>
              </a:rPr>
              <a:t>سند ملی 2030</a:t>
            </a:r>
            <a:r>
              <a:rPr lang="fa-IR" sz="3200" dirty="0">
                <a:latin typeface="Calibri" panose="020F0502020204030204" pitchFamily="34" charset="0"/>
                <a:ea typeface="Calibri" panose="020F0502020204030204" pitchFamily="34" charset="0"/>
                <a:cs typeface="B Titr" panose="00000700000000000000" pitchFamily="2" charset="-78"/>
              </a:rPr>
              <a:t> ج.ا.ا براساس سند آموزش سازمان ملل و با هدایت و نظارت دفتر یونسکو با فرموده مقام معظم رهبری </a:t>
            </a:r>
            <a:r>
              <a:rPr lang="fa-IR" sz="3200" dirty="0" smtClean="0">
                <a:latin typeface="Calibri" panose="020F0502020204030204" pitchFamily="34" charset="0"/>
                <a:ea typeface="Calibri" panose="020F0502020204030204" pitchFamily="34" charset="0"/>
                <a:cs typeface="B Titr" panose="00000700000000000000" pitchFamily="2" charset="-78"/>
              </a:rPr>
              <a:t>«مدظله العالی» که </a:t>
            </a:r>
            <a: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«شورای عالی انقلاب فرهنگی باید اتاق فرمان فرهنگی کشور یا ستاد عالی فرهنگی و علمی دستگاه­های کشور» </a:t>
            </a:r>
            <a:r>
              <a:rPr lang="fa-IR" sz="3200" dirty="0">
                <a:latin typeface="Calibri" panose="020F0502020204030204" pitchFamily="34" charset="0"/>
                <a:ea typeface="Calibri" panose="020F0502020204030204" pitchFamily="34" charset="0"/>
                <a:cs typeface="B Titr" panose="00000700000000000000" pitchFamily="2" charset="-78"/>
              </a:rPr>
              <a:t>باشد منافات دارد. </a:t>
            </a:r>
            <a:endParaRPr lang="en-US" sz="20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783103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81498"/>
            <a:ext cx="10242156" cy="3908762"/>
          </a:xfrm>
          <a:prstGeom prst="rect">
            <a:avLst/>
          </a:prstGeom>
        </p:spPr>
        <p:txBody>
          <a:bodyPr wrap="square">
            <a:spAutoFit/>
          </a:bodyPr>
          <a:lstStyle/>
          <a:p>
            <a:pPr indent="180340"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لازم به ذکر است ساختاری که برای چارچوب عمل ملی </a:t>
            </a:r>
            <a:r>
              <a:rPr lang="fa-IR" sz="3200" dirty="0">
                <a:solidFill>
                  <a:srgbClr val="C00000"/>
                </a:solidFill>
                <a:latin typeface="Calibri" panose="020F0502020204030204" pitchFamily="34" charset="0"/>
                <a:ea typeface="Calibri" panose="020F0502020204030204" pitchFamily="34" charset="0"/>
                <a:cs typeface="B Titr" panose="00000700000000000000" pitchFamily="2" charset="-78"/>
              </a:rPr>
              <a:t>سند آموزش 2030 </a:t>
            </a:r>
            <a:r>
              <a:rPr lang="fa-IR" sz="3200" dirty="0">
                <a:latin typeface="Calibri" panose="020F0502020204030204" pitchFamily="34" charset="0"/>
                <a:ea typeface="Calibri" panose="020F0502020204030204" pitchFamily="34" charset="0"/>
                <a:cs typeface="B Titr" panose="00000700000000000000" pitchFamily="2" charset="-78"/>
              </a:rPr>
              <a:t>در تصویب نامه هیأت وزیران در نظر گرفته شده شبیه ساختار شورای عالی انقلاب فرهنگی است و اعتبار آن در حدی است که به محض تصویب سند همه دستگاه­های دولتی موظف به اجرا می­شوند. </a:t>
            </a:r>
            <a:endParaRPr lang="en-US" sz="3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711661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769" y="1728864"/>
            <a:ext cx="8686800" cy="3745641"/>
          </a:xfrm>
          <a:prstGeom prst="rect">
            <a:avLst/>
          </a:prstGeom>
        </p:spPr>
        <p:txBody>
          <a:bodyPr wrap="square">
            <a:spAutoFit/>
          </a:bodyPr>
          <a:lstStyle/>
          <a:p>
            <a:pPr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«بیانیه نهایی نشست عالی رتبه مشورتی در زمینه </a:t>
            </a:r>
            <a:r>
              <a:rPr lang="fa-IR" sz="3600" dirty="0">
                <a:solidFill>
                  <a:srgbClr val="C00000"/>
                </a:solidFill>
                <a:latin typeface="Calibri" panose="020F0502020204030204" pitchFamily="34" charset="0"/>
                <a:ea typeface="Calibri" panose="020F0502020204030204" pitchFamily="34" charset="0"/>
                <a:cs typeface="B Titr" panose="00000700000000000000" pitchFamily="2" charset="-78"/>
              </a:rPr>
              <a:t>آموزش 2030</a:t>
            </a:r>
            <a:r>
              <a:rPr lang="fa-IR" sz="3600" dirty="0">
                <a:latin typeface="Calibri" panose="020F0502020204030204" pitchFamily="34" charset="0"/>
                <a:ea typeface="Calibri" panose="020F0502020204030204" pitchFamily="34" charset="0"/>
                <a:cs typeface="B Titr" panose="00000700000000000000" pitchFamily="2" charset="-78"/>
              </a:rPr>
              <a:t> در 4 دی ماه 1395 نیز بر گستردگی و تسریع در اجرایی شدن این سند تأکید می­کند</a:t>
            </a:r>
            <a:r>
              <a:rPr lang="fa-IR" sz="3600" dirty="0" smtClean="0">
                <a:latin typeface="Calibri" panose="020F0502020204030204" pitchFamily="34" charset="0"/>
                <a:ea typeface="Calibri" panose="020F0502020204030204" pitchFamily="34" charset="0"/>
                <a:cs typeface="B Titr" panose="00000700000000000000" pitchFamily="2" charset="-78"/>
              </a:rPr>
              <a:t>». </a:t>
            </a:r>
          </a:p>
          <a:p>
            <a:pPr indent="180340" rtl="1">
              <a:lnSpc>
                <a:spcPct val="107000"/>
              </a:lnSpc>
              <a:spcAft>
                <a:spcPts val="0"/>
              </a:spcAft>
            </a:pPr>
            <a:r>
              <a:rPr lang="fa-IR" sz="2000" b="1" dirty="0" smtClean="0">
                <a:latin typeface="B Lotus" panose="00000400000000000000" pitchFamily="2" charset="-78"/>
                <a:ea typeface="Calibri" panose="020F0502020204030204" pitchFamily="34" charset="0"/>
                <a:cs typeface="B Zar" panose="00000400000000000000" pitchFamily="2" charset="-78"/>
              </a:rPr>
              <a:t>متن </a:t>
            </a:r>
            <a:r>
              <a:rPr lang="fa-IR" sz="2000" b="1" dirty="0">
                <a:latin typeface="B Lotus" panose="00000400000000000000" pitchFamily="2" charset="-78"/>
                <a:ea typeface="Calibri" panose="020F0502020204030204" pitchFamily="34" charset="0"/>
                <a:cs typeface="B Zar" panose="00000400000000000000" pitchFamily="2" charset="-78"/>
              </a:rPr>
              <a:t>بیانیه از سایت یونسکو ایران </a:t>
            </a:r>
            <a:endParaRPr lang="en-US" sz="1600" b="1" dirty="0">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10535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87" y="2310809"/>
            <a:ext cx="8596668" cy="2877880"/>
          </a:xfrm>
        </p:spPr>
        <p:txBody>
          <a:bodyPr>
            <a:normAutofit fontScale="90000"/>
          </a:bodyPr>
          <a:lstStyle/>
          <a:p>
            <a:pPr algn="ctr">
              <a:lnSpc>
                <a:spcPct val="200000"/>
              </a:lnSpc>
            </a:pPr>
            <a:r>
              <a:rPr lang="fa-IR" dirty="0">
                <a:solidFill>
                  <a:schemeClr val="tx1"/>
                </a:solidFill>
                <a:latin typeface="Calibri" panose="020F0502020204030204" pitchFamily="34" charset="0"/>
                <a:ea typeface="Calibri" panose="020F0502020204030204" pitchFamily="34" charset="0"/>
                <a:cs typeface="B Titr" panose="00000700000000000000" pitchFamily="2" charset="-78"/>
              </a:rPr>
              <a:t>مهم­ترین اشکالات محتوایی </a:t>
            </a:r>
            <a:r>
              <a:rPr lang="fa-IR" dirty="0">
                <a:solidFill>
                  <a:srgbClr val="C00000"/>
                </a:solidFill>
                <a:latin typeface="Calibri" panose="020F0502020204030204" pitchFamily="34" charset="0"/>
                <a:ea typeface="Calibri" panose="020F0502020204030204" pitchFamily="34" charset="0"/>
                <a:cs typeface="B Titr" panose="00000700000000000000" pitchFamily="2" charset="-78"/>
              </a:rPr>
              <a:t>سند ملی آموزش </a:t>
            </a:r>
            <a:r>
              <a:rPr lang="fa-IR" dirty="0" smtClean="0">
                <a:solidFill>
                  <a:srgbClr val="C00000"/>
                </a:solidFill>
                <a:latin typeface="Calibri" panose="020F0502020204030204" pitchFamily="34" charset="0"/>
                <a:ea typeface="Calibri" panose="020F0502020204030204" pitchFamily="34" charset="0"/>
                <a:cs typeface="B Titr" panose="00000700000000000000" pitchFamily="2" charset="-78"/>
              </a:rPr>
              <a:t>2030</a:t>
            </a:r>
            <a:r>
              <a:rPr lang="fa-IR" dirty="0" smtClean="0">
                <a:solidFill>
                  <a:schemeClr val="tx1"/>
                </a:solidFill>
                <a:latin typeface="Calibri" panose="020F0502020204030204" pitchFamily="34" charset="0"/>
                <a:ea typeface="Calibri" panose="020F0502020204030204" pitchFamily="34" charset="0"/>
                <a:cs typeface="B Titr" panose="00000700000000000000" pitchFamily="2" charset="-78"/>
              </a:rPr>
              <a:t/>
            </a:r>
            <a:br>
              <a:rPr lang="fa-IR" dirty="0" smtClean="0">
                <a:solidFill>
                  <a:schemeClr val="tx1"/>
                </a:solidFill>
                <a:latin typeface="Calibri" panose="020F0502020204030204" pitchFamily="34" charset="0"/>
                <a:ea typeface="Calibri" panose="020F0502020204030204" pitchFamily="34" charset="0"/>
                <a:cs typeface="B Titr" panose="00000700000000000000" pitchFamily="2" charset="-78"/>
              </a:rPr>
            </a:br>
            <a:r>
              <a:rPr lang="fa-IR" dirty="0" smtClean="0">
                <a:solidFill>
                  <a:schemeClr val="tx1"/>
                </a:solidFill>
                <a:latin typeface="Calibri" panose="020F0502020204030204" pitchFamily="34" charset="0"/>
                <a:ea typeface="Calibri" panose="020F0502020204030204" pitchFamily="34" charset="0"/>
                <a:cs typeface="B Titr" panose="00000700000000000000" pitchFamily="2" charset="-78"/>
              </a:rPr>
              <a:t>عبارت </a:t>
            </a:r>
            <a:r>
              <a:rPr lang="fa-IR" dirty="0">
                <a:solidFill>
                  <a:schemeClr val="tx1"/>
                </a:solidFill>
                <a:latin typeface="Calibri" panose="020F0502020204030204" pitchFamily="34" charset="0"/>
                <a:ea typeface="Calibri" panose="020F0502020204030204" pitchFamily="34" charset="0"/>
                <a:cs typeface="B Titr" panose="00000700000000000000" pitchFamily="2" charset="-78"/>
              </a:rPr>
              <a:t>است از: </a:t>
            </a:r>
            <a:r>
              <a:rPr lang="en-US" sz="2400" dirty="0">
                <a:solidFill>
                  <a:schemeClr val="tx1"/>
                </a:solidFill>
                <a:latin typeface="Calibri" panose="020F0502020204030204" pitchFamily="34" charset="0"/>
                <a:ea typeface="Calibri" panose="020F0502020204030204" pitchFamily="34" charset="0"/>
                <a:cs typeface="B Titr" panose="00000700000000000000" pitchFamily="2" charset="-78"/>
              </a:rPr>
              <a:t/>
            </a:r>
            <a:br>
              <a:rPr lang="en-US" sz="2400" dirty="0">
                <a:solidFill>
                  <a:schemeClr val="tx1"/>
                </a:solidFill>
                <a:latin typeface="Calibri" panose="020F0502020204030204" pitchFamily="34" charset="0"/>
                <a:ea typeface="Calibri" panose="020F0502020204030204" pitchFamily="34" charset="0"/>
                <a:cs typeface="B Titr" panose="00000700000000000000" pitchFamily="2" charset="-78"/>
              </a:rPr>
            </a:br>
            <a:endParaRPr lang="fa-IR" dirty="0">
              <a:solidFill>
                <a:schemeClr val="tx1"/>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622444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196" y="2008692"/>
            <a:ext cx="9260958" cy="2923877"/>
          </a:xfrm>
          <a:prstGeom prst="rect">
            <a:avLst/>
          </a:prstGeom>
        </p:spPr>
        <p:txBody>
          <a:bodyPr wrap="square">
            <a:spAutoFit/>
          </a:bodyPr>
          <a:lstStyle/>
          <a:p>
            <a:pPr marL="288290" indent="180340" algn="just" rtl="1">
              <a:lnSpc>
                <a:spcPct val="200000"/>
              </a:lnSpc>
              <a:spcAft>
                <a:spcPts val="0"/>
              </a:spcAft>
            </a:pPr>
            <a:r>
              <a:rPr lang="fa-IR" sz="3200" dirty="0" smtClean="0">
                <a:latin typeface="Calibri" panose="020F0502020204030204" pitchFamily="34" charset="0"/>
                <a:ea typeface="Calibri" panose="020F0502020204030204" pitchFamily="34" charset="0"/>
                <a:cs typeface="B Titr" panose="00000700000000000000" pitchFamily="2" charset="-78"/>
              </a:rPr>
              <a:t>این </a:t>
            </a:r>
            <a:r>
              <a:rPr lang="fa-IR" sz="3200" dirty="0">
                <a:latin typeface="Calibri" panose="020F0502020204030204" pitchFamily="34" charset="0"/>
                <a:ea typeface="Calibri" panose="020F0502020204030204" pitchFamily="34" charset="0"/>
                <a:cs typeface="B Titr" panose="00000700000000000000" pitchFamily="2" charset="-78"/>
              </a:rPr>
              <a:t>سند بسیار مهم بوده و دگرگونی اساسی در کشور ایجاد خواهد کرد. کمیسیون ملی یونسکو در ایران در ابتدای سند «چارچوب عمل ملی آموزش 2030 ج.ا.ا.» اعلام </a:t>
            </a:r>
            <a:r>
              <a:rPr lang="fa-IR" sz="3200" dirty="0" smtClean="0">
                <a:latin typeface="Calibri" panose="020F0502020204030204" pitchFamily="34" charset="0"/>
                <a:ea typeface="Calibri" panose="020F0502020204030204" pitchFamily="34" charset="0"/>
                <a:cs typeface="B Titr" panose="00000700000000000000" pitchFamily="2" charset="-78"/>
              </a:rPr>
              <a:t>کرده که: </a:t>
            </a:r>
            <a:endParaRPr lang="en-US" sz="20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8524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Title 3"/>
          <p:cNvSpPr txBox="1">
            <a:spLocks/>
          </p:cNvSpPr>
          <p:nvPr/>
        </p:nvSpPr>
        <p:spPr>
          <a:xfrm>
            <a:off x="1198722" y="1701713"/>
            <a:ext cx="8168561" cy="3846566"/>
          </a:xfrm>
          <a:prstGeom prst="rect">
            <a:avLst/>
          </a:prstGeom>
        </p:spPr>
        <p:txBody>
          <a:bodyPr wrap="square">
            <a:spAutoFit/>
          </a:bodyPr>
          <a:lstStyle>
            <a:defPPr>
              <a:defRPr lang="en-US"/>
            </a:defPPr>
            <a:lvl1pPr marL="0" algn="l" defTabSz="457200" rtl="0" eaLnBrk="1" latinLnBrk="0" hangingPunct="1">
              <a:spcBef>
                <a:spcPct val="0"/>
              </a:spcBef>
              <a:buNone/>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180340" algn="just" rtl="1">
              <a:lnSpc>
                <a:spcPct val="107000"/>
              </a:lnSpc>
            </a:pPr>
            <a:r>
              <a:rPr lang="fa-IR" sz="2800" b="1" dirty="0" smtClean="0">
                <a:solidFill>
                  <a:srgbClr val="002060"/>
                </a:solidFill>
                <a:latin typeface="Calibri" panose="020F0502020204030204" pitchFamily="34" charset="0"/>
                <a:ea typeface="Calibri" panose="020F0502020204030204" pitchFamily="34" charset="0"/>
                <a:cs typeface="B Yagut" panose="00000400000000000000" pitchFamily="2" charset="-78"/>
              </a:rPr>
              <a:t>سخنان مقام معظم رهبری </a:t>
            </a:r>
            <a:r>
              <a:rPr lang="fa-IR" sz="2800" b="1" baseline="30000" dirty="0" smtClean="0">
                <a:solidFill>
                  <a:srgbClr val="002060"/>
                </a:solidFill>
                <a:latin typeface="Calibri" panose="020F0502020204030204" pitchFamily="34" charset="0"/>
                <a:ea typeface="Calibri" panose="020F0502020204030204" pitchFamily="34" charset="0"/>
                <a:cs typeface="B Yagut" panose="00000400000000000000" pitchFamily="2" charset="-78"/>
              </a:rPr>
              <a:t>«مدظله­العالی»</a:t>
            </a:r>
            <a:r>
              <a:rPr lang="fa-IR" sz="2800" b="1" dirty="0" smtClean="0">
                <a:solidFill>
                  <a:srgbClr val="002060"/>
                </a:solidFill>
                <a:latin typeface="Calibri" panose="020F0502020204030204" pitchFamily="34" charset="0"/>
                <a:ea typeface="Calibri" panose="020F0502020204030204" pitchFamily="34" charset="0"/>
                <a:cs typeface="B Yagut" panose="00000400000000000000" pitchFamily="2" charset="-78"/>
              </a:rPr>
              <a:t> در تاریخ 1395/12/2: </a:t>
            </a:r>
            <a:endParaRPr lang="en-US" sz="2000" dirty="0" smtClean="0">
              <a:solidFill>
                <a:srgbClr val="002060"/>
              </a:solidFill>
              <a:latin typeface="Calibri" panose="020F0502020204030204" pitchFamily="34" charset="0"/>
              <a:ea typeface="Calibri" panose="020F0502020204030204" pitchFamily="34" charset="0"/>
              <a:cs typeface="Arial" panose="020B0604020202020204" pitchFamily="34" charset="0"/>
            </a:endParaRPr>
          </a:p>
          <a:p>
            <a:pPr indent="180340" algn="just" rtl="1">
              <a:lnSpc>
                <a:spcPct val="107000"/>
              </a:lnSpc>
            </a:pPr>
            <a:r>
              <a:rPr lang="fa-IR" sz="2000" dirty="0" smtClean="0">
                <a:latin typeface="Calibri" panose="020F0502020204030204" pitchFamily="34" charset="0"/>
                <a:ea typeface="Calibri" panose="020F0502020204030204" pitchFamily="34" charset="0"/>
                <a:cs typeface="B Mitra" panose="00000400000000000000" pitchFamily="2" charset="-78"/>
              </a:rPr>
              <a:t>«</a:t>
            </a:r>
            <a:r>
              <a:rPr lang="fa-IR" sz="4000" b="1" dirty="0" smtClean="0">
                <a:latin typeface="Calibri" panose="020F0502020204030204" pitchFamily="34" charset="0"/>
                <a:ea typeface="Calibri" panose="020F0502020204030204" pitchFamily="34" charset="0"/>
                <a:cs typeface="B Mitra" panose="00000400000000000000" pitchFamily="2" charset="-78"/>
              </a:rPr>
              <a:t>ما برای تربیت نسل آینده با حریفی به نام «نظام سلطه بین­المللی» مواجه هستیم که برای نسل جوان ملت­ها، به ویژه ملت ایران برنامه دارد. نوسازی نظام آموزشی به شیوه تقلیدی و رونویسی از دست غربی­ها کاری غلط است».</a:t>
            </a:r>
            <a:endParaRPr lang="en-US" sz="3600" b="1" dirty="0">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2882833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502" y="1062174"/>
            <a:ext cx="8484781" cy="4401205"/>
          </a:xfrm>
          <a:prstGeom prst="rect">
            <a:avLst/>
          </a:prstGeom>
        </p:spPr>
        <p:txBody>
          <a:bodyPr wrap="square">
            <a:spAutoFit/>
          </a:bodyPr>
          <a:lstStyle/>
          <a:p>
            <a:pPr marL="288290" indent="180340" algn="just" rtl="1">
              <a:lnSpc>
                <a:spcPct val="200000"/>
              </a:lnSpc>
              <a:spcAft>
                <a:spcPts val="0"/>
              </a:spcAft>
            </a:pPr>
            <a:r>
              <a:rPr lang="fa-IR" sz="2800" dirty="0" smtClean="0">
                <a:latin typeface="Calibri" panose="020F0502020204030204" pitchFamily="34" charset="0"/>
                <a:ea typeface="Calibri" panose="020F0502020204030204" pitchFamily="34" charset="0"/>
                <a:cs typeface="B Titr" panose="00000700000000000000" pitchFamily="2" charset="-78"/>
              </a:rPr>
              <a:t>هدف </a:t>
            </a:r>
            <a:r>
              <a:rPr lang="fa-IR" sz="2800" dirty="0">
                <a:latin typeface="Calibri" panose="020F0502020204030204" pitchFamily="34" charset="0"/>
                <a:ea typeface="Calibri" panose="020F0502020204030204" pitchFamily="34" charset="0"/>
                <a:cs typeface="B Titr" panose="00000700000000000000" pitchFamily="2" charset="-78"/>
              </a:rPr>
              <a:t>4 برنامه توسعه پایدار (هدف 4: آموزش) اصلی­ترین هدف از اهداف 17 گانه سند توسعه پایدار سازمان ملل است که زمینه­ساز تحقق سایر اهداف خواهد بود و محتوای آن «آموزش­های اجتماعی و شهروندی» و «آموزش مهارت­های رفتاری» و ... را هم در برمی­گیرد. </a:t>
            </a:r>
            <a:endParaRPr lang="en-US"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687636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3766" y="616688"/>
            <a:ext cx="9016410" cy="6001643"/>
          </a:xfrm>
          <a:prstGeom prst="rect">
            <a:avLst/>
          </a:prstGeom>
        </p:spPr>
        <p:txBody>
          <a:bodyPr wrap="square">
            <a:spAutoFit/>
          </a:bodyPr>
          <a:lstStyle/>
          <a:p>
            <a:pPr marL="288290" indent="-180340"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در چارچوب عمل ملی آموزش 2030 ذکر شده که هدف از آموزش در این سند «ابزاری جامع و حیاتی برای ترویج مردم سالاری، حقوق بشر، ارتقای شهروندی جهانی، بردباری و مشارکت مدنی و توسعه پایدار می­باشد». در ضمن این سند اعلام می­کند که آموزش­های پیش از دبستان را هم مدنظر دارد. </a:t>
            </a:r>
            <a:endParaRPr lang="en-US" sz="3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912420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628" y="221747"/>
            <a:ext cx="9377916" cy="6986528"/>
          </a:xfrm>
          <a:prstGeom prst="rect">
            <a:avLst/>
          </a:prstGeom>
        </p:spPr>
        <p:txBody>
          <a:bodyPr wrap="square">
            <a:spAutoFit/>
          </a:bodyPr>
          <a:lstStyle/>
          <a:p>
            <a:pPr marL="288290" indent="-180340" algn="just" rtl="1">
              <a:lnSpc>
                <a:spcPct val="200000"/>
              </a:lnSpc>
              <a:spcAft>
                <a:spcPts val="0"/>
              </a:spcAft>
            </a:pPr>
            <a:r>
              <a:rPr lang="fa-IR" sz="2800" dirty="0" smtClean="0">
                <a:latin typeface="Calibri" panose="020F0502020204030204" pitchFamily="34" charset="0"/>
                <a:ea typeface="Calibri" panose="020F0502020204030204" pitchFamily="34" charset="0"/>
                <a:cs typeface="B Titr" panose="00000700000000000000" pitchFamily="2" charset="-78"/>
              </a:rPr>
              <a:t>آماده­سازی </a:t>
            </a:r>
            <a:r>
              <a:rPr lang="fa-IR" sz="2800" dirty="0">
                <a:latin typeface="Calibri" panose="020F0502020204030204" pitchFamily="34" charset="0"/>
                <a:ea typeface="Calibri" panose="020F0502020204030204" pitchFamily="34" charset="0"/>
                <a:cs typeface="B Titr" panose="00000700000000000000" pitchFamily="2" charset="-78"/>
              </a:rPr>
              <a:t>این سند در وضعیتی است که جمهوری اسلامی ایران اسناد بالادستی بسیار با ارزشی منطبق با «دیدگاه اسلامی» و با عنایت به «مسائل و مصالح ملی» (مجموعه </a:t>
            </a:r>
            <a:r>
              <a:rPr lang="fa-IR" sz="2800" dirty="0" smtClean="0">
                <a:latin typeface="Calibri" panose="020F0502020204030204" pitchFamily="34" charset="0"/>
                <a:ea typeface="Calibri" panose="020F0502020204030204" pitchFamily="34" charset="0"/>
                <a:cs typeface="B Titr" panose="00000700000000000000" pitchFamily="2" charset="-78"/>
              </a:rPr>
              <a:t>سیاست های کلی ایجاد تحول در نظام آموزش و پرورش، سیاستهای کلی علم و فناوری، سند </a:t>
            </a:r>
            <a:r>
              <a:rPr lang="fa-IR" sz="2800" dirty="0">
                <a:latin typeface="Calibri" panose="020F0502020204030204" pitchFamily="34" charset="0"/>
                <a:ea typeface="Calibri" panose="020F0502020204030204" pitchFamily="34" charset="0"/>
                <a:cs typeface="B Titr" panose="00000700000000000000" pitchFamily="2" charset="-78"/>
              </a:rPr>
              <a:t>تحول بنیادین آموزش و پرورش، سند نقشه جامع علمی کشور، سند مهندسی فرهنگی کشور و سند دانشگاه اسلامی) را دارد و دستگاه­های مربوطه اقدامی برای تحقق این اسناد انجام نداده­اند و در عوض مشغول تهیه چارچوب عمل ملی آموزش 2030 بوده­اند. </a:t>
            </a:r>
            <a:endParaRPr lang="en-US"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713687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749" y="1515549"/>
            <a:ext cx="8835656" cy="3277820"/>
          </a:xfrm>
          <a:prstGeom prst="rect">
            <a:avLst/>
          </a:prstGeom>
        </p:spPr>
        <p:txBody>
          <a:bodyPr wrap="square">
            <a:spAutoFit/>
          </a:bodyPr>
          <a:lstStyle/>
          <a:p>
            <a:pPr marL="288290"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این در وضعیتی است که بند ب بخش اول  سند تحول بنیادین آموزش و پرورش (مصوب 1390) اظهار می­دارد</a:t>
            </a:r>
            <a:r>
              <a:rPr lang="fa-IR" sz="3600" dirty="0" smtClean="0">
                <a:latin typeface="Calibri" panose="020F0502020204030204" pitchFamily="34" charset="0"/>
                <a:ea typeface="Calibri" panose="020F0502020204030204" pitchFamily="34" charset="0"/>
                <a:cs typeface="B Titr" panose="00000700000000000000" pitchFamily="2" charset="-78"/>
              </a:rPr>
              <a:t>:</a:t>
            </a:r>
            <a:endParaRPr lang="en-US" sz="36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71733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358" y="1344754"/>
            <a:ext cx="8240233" cy="4401205"/>
          </a:xfrm>
          <a:prstGeom prst="rect">
            <a:avLst/>
          </a:prstGeom>
        </p:spPr>
        <p:txBody>
          <a:bodyPr wrap="square">
            <a:spAutoFit/>
          </a:bodyPr>
          <a:lstStyle/>
          <a:p>
            <a:pPr marL="288290" indent="180340" algn="just" rtl="1">
              <a:lnSpc>
                <a:spcPct val="200000"/>
              </a:lnSpc>
              <a:spcAft>
                <a:spcPts val="0"/>
              </a:spcAft>
            </a:pPr>
            <a:r>
              <a:rPr lang="fa-IR" sz="2800" dirty="0">
                <a:latin typeface="Calibri" panose="020F0502020204030204" pitchFamily="34" charset="0"/>
                <a:ea typeface="Calibri" panose="020F0502020204030204" pitchFamily="34" charset="0"/>
                <a:cs typeface="B Titr" panose="00000700000000000000" pitchFamily="2" charset="-78"/>
              </a:rPr>
              <a:t>«وزارت آموزش و پرورش مسئولیت نهادینه سازی و اجرای سند ملی آموزش و پرورش و طراحی و تدوین برنامه­های اجرایی سند تحول راهبردی را بر عهده دارد و حداکثر ظرف مدت یک سال پس از تصویب این سند، برنامه­های خود را به تصویب شورای عالی آموزش و پرورش می­رساند</a:t>
            </a:r>
            <a:r>
              <a:rPr lang="fa-IR" sz="2800" dirty="0" smtClean="0">
                <a:latin typeface="Calibri" panose="020F0502020204030204" pitchFamily="34" charset="0"/>
                <a:ea typeface="Calibri" panose="020F0502020204030204" pitchFamily="34" charset="0"/>
                <a:cs typeface="B Titr" panose="00000700000000000000" pitchFamily="2" charset="-78"/>
              </a:rPr>
              <a:t>».</a:t>
            </a:r>
            <a:endParaRPr lang="en-US" sz="28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919438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953" y="1086057"/>
            <a:ext cx="9154632" cy="4524315"/>
          </a:xfrm>
          <a:prstGeom prst="rect">
            <a:avLst/>
          </a:prstGeom>
        </p:spPr>
        <p:txBody>
          <a:bodyPr wrap="square">
            <a:spAutoFit/>
          </a:bodyPr>
          <a:lstStyle/>
          <a:p>
            <a:pPr marL="288290" indent="180340" algn="just" rtl="1">
              <a:lnSpc>
                <a:spcPct val="200000"/>
              </a:lnSpc>
              <a:spcAft>
                <a:spcPts val="0"/>
              </a:spcAft>
            </a:pPr>
            <a:r>
              <a:rPr lang="fa-IR" sz="3600" dirty="0" smtClean="0">
                <a:latin typeface="Calibri" panose="020F0502020204030204" pitchFamily="34" charset="0"/>
                <a:ea typeface="Calibri" panose="020F0502020204030204" pitchFamily="34" charset="0"/>
                <a:cs typeface="B Titr" panose="00000700000000000000" pitchFamily="2" charset="-78"/>
              </a:rPr>
              <a:t>مطابق </a:t>
            </a:r>
            <a:r>
              <a:rPr lang="fa-IR" sz="3600" dirty="0">
                <a:latin typeface="Calibri" panose="020F0502020204030204" pitchFamily="34" charset="0"/>
                <a:ea typeface="Calibri" panose="020F0502020204030204" pitchFamily="34" charset="0"/>
                <a:cs typeface="B Titr" panose="00000700000000000000" pitchFamily="2" charset="-78"/>
              </a:rPr>
              <a:t>هدف 4 در بندهای 4-1، 4-2، 4-3 و 4-5 </a:t>
            </a:r>
            <a:r>
              <a:rPr lang="fa-IR" sz="3600" dirty="0">
                <a:solidFill>
                  <a:srgbClr val="C00000"/>
                </a:solidFill>
                <a:latin typeface="Calibri" panose="020F0502020204030204" pitchFamily="34" charset="0"/>
                <a:ea typeface="Calibri" panose="020F0502020204030204" pitchFamily="34" charset="0"/>
                <a:cs typeface="B Titr" panose="00000700000000000000" pitchFamily="2" charset="-78"/>
              </a:rPr>
              <a:t>«سند آموزش 2030» </a:t>
            </a:r>
            <a:r>
              <a:rPr lang="fa-IR" sz="3600" dirty="0">
                <a:latin typeface="Calibri" panose="020F0502020204030204" pitchFamily="34" charset="0"/>
                <a:ea typeface="Calibri" panose="020F0502020204030204" pitchFamily="34" charset="0"/>
                <a:cs typeface="B Titr" panose="00000700000000000000" pitchFamily="2" charset="-78"/>
              </a:rPr>
              <a:t>جمهوری اسلامی ایران موظف به آموزش برابری زنان با مردان، در محتواهای آموزش رسمی (مدارس، دانشگاه­ها و ...) و غیررسمی می­شود،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69144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363" y="258052"/>
            <a:ext cx="9133367" cy="5632311"/>
          </a:xfrm>
          <a:prstGeom prst="rect">
            <a:avLst/>
          </a:prstGeom>
        </p:spPr>
        <p:txBody>
          <a:bodyPr wrap="square">
            <a:spAutoFit/>
          </a:bodyPr>
          <a:lstStyle/>
          <a:p>
            <a:pPr marL="288290" indent="-180340" algn="just" rtl="1">
              <a:lnSpc>
                <a:spcPct val="150000"/>
              </a:lnSpc>
              <a:spcAft>
                <a:spcPts val="0"/>
              </a:spcAft>
            </a:pPr>
            <a:r>
              <a:rPr lang="fa-IR" sz="4000" dirty="0">
                <a:latin typeface="Calibri" panose="020F0502020204030204" pitchFamily="34" charset="0"/>
                <a:ea typeface="Calibri" panose="020F0502020204030204" pitchFamily="34" charset="0"/>
                <a:cs typeface="B Titr" panose="00000700000000000000" pitchFamily="2" charset="-78"/>
              </a:rPr>
              <a:t>کلیشه­های جنسیتی را باید حذف نماید و باید دختران را به طور خاص و ویژه تشویق به فراگیری علوم مهندسی و ریاضیات (برای ایجاد برابری بین زنان و مردان در مشاغل فنی، مهندسی) بنماید. </a:t>
            </a:r>
            <a:endParaRPr lang="en-US" sz="2800" dirty="0">
              <a:latin typeface="Calibri" panose="020F0502020204030204" pitchFamily="34" charset="0"/>
              <a:ea typeface="Calibri" panose="020F0502020204030204" pitchFamily="34" charset="0"/>
              <a:cs typeface="B Titr" panose="00000700000000000000" pitchFamily="2" charset="-78"/>
            </a:endParaRPr>
          </a:p>
          <a:p>
            <a:pPr algn="just" rtl="1">
              <a:spcAft>
                <a:spcPts val="0"/>
              </a:spcAft>
            </a:pPr>
            <a:r>
              <a:rPr lang="fa-IR" sz="2000" b="1" dirty="0">
                <a:latin typeface="B Lotus" panose="00000400000000000000" pitchFamily="2" charset="-78"/>
                <a:ea typeface="Calibri" panose="020F0502020204030204" pitchFamily="34" charset="0"/>
                <a:cs typeface="B Zar" panose="00000400000000000000" pitchFamily="2" charset="-78"/>
              </a:rPr>
              <a:t>- مطابق توصیه کمیته رفع تبعیض علیه زنان، سازمان ملل، هر چه به نقش خانه­داری زنان یا نان آوری مردان اشاره نماید و یا مثلاً بزرگداشت روز مادر و یا هدیه روز مادر را کلیشه جنسیتی محسوب می­کند (سایت اینترنتی سازمان ملل)</a:t>
            </a:r>
            <a:endParaRPr lang="en-US" sz="1400" b="1" dirty="0">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242248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466" y="887506"/>
            <a:ext cx="9207794" cy="4678204"/>
          </a:xfrm>
          <a:prstGeom prst="rect">
            <a:avLst/>
          </a:prstGeom>
        </p:spPr>
        <p:txBody>
          <a:bodyPr wrap="square">
            <a:spAutoFit/>
          </a:bodyPr>
          <a:lstStyle/>
          <a:p>
            <a:pPr marL="288290" indent="180340" algn="just" rtl="1">
              <a:lnSpc>
                <a:spcPct val="200000"/>
              </a:lnSpc>
              <a:spcAft>
                <a:spcPts val="0"/>
              </a:spcAft>
            </a:pPr>
            <a:r>
              <a:rPr lang="fa-IR" sz="2800" dirty="0" smtClean="0">
                <a:latin typeface="Calibri" panose="020F0502020204030204" pitchFamily="34" charset="0"/>
                <a:ea typeface="Calibri" panose="020F0502020204030204" pitchFamily="34" charset="0"/>
                <a:cs typeface="B Titr" panose="00000700000000000000" pitchFamily="2" charset="-78"/>
              </a:rPr>
              <a:t>مطابق </a:t>
            </a:r>
            <a:r>
              <a:rPr lang="fa-IR" sz="2800" dirty="0">
                <a:latin typeface="Calibri" panose="020F0502020204030204" pitchFamily="34" charset="0"/>
                <a:ea typeface="Calibri" panose="020F0502020204030204" pitchFamily="34" charset="0"/>
                <a:cs typeface="B Titr" panose="00000700000000000000" pitchFamily="2" charset="-78"/>
              </a:rPr>
              <a:t>بند 4-5 سند آموزش 2030 باید حتماً مفاد حقوق بشر سازمان ملل در کتابهای درسی مدارس و دانشگاه­ها به کودکان و نوجوانان آموزش داده شود </a:t>
            </a:r>
            <a:r>
              <a:rPr lang="fa-IR" sz="2800" dirty="0" smtClean="0">
                <a:latin typeface="Calibri" panose="020F0502020204030204" pitchFamily="34" charset="0"/>
                <a:ea typeface="Calibri" panose="020F0502020204030204" pitchFamily="34" charset="0"/>
                <a:cs typeface="B Titr" panose="00000700000000000000" pitchFamily="2" charset="-78"/>
              </a:rPr>
              <a:t>و </a:t>
            </a:r>
            <a:r>
              <a:rPr lang="fa-IR" sz="2800" dirty="0">
                <a:latin typeface="Calibri" panose="020F0502020204030204" pitchFamily="34" charset="0"/>
                <a:ea typeface="Calibri" panose="020F0502020204030204" pitchFamily="34" charset="0"/>
                <a:cs typeface="B Titr" panose="00000700000000000000" pitchFamily="2" charset="-78"/>
              </a:rPr>
              <a:t>مطابق آرمان 4-5 باید کتاب­ها و برنامه­های درسی، بودجه، سیاستگذاری­های آموزشی، آموزش معلمان و نظارت بر فعالیت­های آنان در این راستا بازبینی شود. </a:t>
            </a:r>
            <a:endParaRPr lang="en-US" sz="2800" dirty="0">
              <a:latin typeface="Calibri" panose="020F0502020204030204" pitchFamily="34" charset="0"/>
              <a:ea typeface="Calibri" panose="020F0502020204030204" pitchFamily="34" charset="0"/>
              <a:cs typeface="B Titr" panose="00000700000000000000" pitchFamily="2" charset="-78"/>
            </a:endParaRPr>
          </a:p>
          <a:p>
            <a:pPr algn="just" rtl="1">
              <a:spcAft>
                <a:spcPts val="0"/>
              </a:spcAft>
            </a:pPr>
            <a:r>
              <a:rPr lang="fa-IR" sz="2000" b="1" dirty="0">
                <a:latin typeface="B Lotus" panose="00000400000000000000" pitchFamily="2" charset="-78"/>
                <a:ea typeface="Calibri" panose="020F0502020204030204" pitchFamily="34" charset="0"/>
                <a:cs typeface="B Zar" panose="00000400000000000000" pitchFamily="2" charset="-78"/>
              </a:rPr>
              <a:t>- ص73 چارچوب عمل ملی آموزش 2030</a:t>
            </a:r>
            <a:endParaRPr lang="en-US" sz="1400" b="1" dirty="0">
              <a:effectLst/>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935123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792" y="904343"/>
            <a:ext cx="8697432" cy="4031873"/>
          </a:xfrm>
          <a:prstGeom prst="rect">
            <a:avLst/>
          </a:prstGeom>
        </p:spPr>
        <p:txBody>
          <a:bodyPr wrap="square">
            <a:spAutoFit/>
          </a:bodyPr>
          <a:lstStyle/>
          <a:p>
            <a:pPr indent="180000" algn="just" rtl="1">
              <a:lnSpc>
                <a:spcPct val="200000"/>
              </a:lnSpc>
            </a:pPr>
            <a:r>
              <a:rPr lang="fa-IR" sz="3200" dirty="0">
                <a:latin typeface="Calibri" panose="020F0502020204030204" pitchFamily="34" charset="0"/>
                <a:ea typeface="Calibri" panose="020F0502020204030204" pitchFamily="34" charset="0"/>
                <a:cs typeface="B Titr" panose="00000700000000000000" pitchFamily="2" charset="-78"/>
              </a:rPr>
              <a:t>و مطابق بند 4-7 «ملاک­های توسعه سازمان ملل»، «آموزش­های جنسی»، «ترویج فرهنگ صلح و نبود خشونت» </a:t>
            </a:r>
            <a:r>
              <a:rPr lang="fa-IR" sz="2400" dirty="0">
                <a:latin typeface="Calibri" panose="020F0502020204030204" pitchFamily="34" charset="0"/>
                <a:ea typeface="Calibri" panose="020F0502020204030204" pitchFamily="34" charset="0"/>
                <a:cs typeface="B Titr" panose="00000700000000000000" pitchFamily="2" charset="-78"/>
              </a:rPr>
              <a:t>(سازمان ملل آیات جهاد در کتب درسی را مصداق خشونت می­داند) </a:t>
            </a:r>
            <a:r>
              <a:rPr lang="fa-IR" sz="3200" dirty="0">
                <a:latin typeface="Calibri" panose="020F0502020204030204" pitchFamily="34" charset="0"/>
                <a:ea typeface="Calibri" panose="020F0502020204030204" pitchFamily="34" charset="0"/>
                <a:cs typeface="B Titr" panose="00000700000000000000" pitchFamily="2" charset="-78"/>
              </a:rPr>
              <a:t>باید در آموزش­های «رسمی»، «غیررسمی» و «آزاد» ارائه </a:t>
            </a:r>
            <a:r>
              <a:rPr lang="fa-IR" sz="3200" dirty="0" smtClean="0">
                <a:latin typeface="Calibri" panose="020F0502020204030204" pitchFamily="34" charset="0"/>
                <a:ea typeface="Calibri" panose="020F0502020204030204" pitchFamily="34" charset="0"/>
                <a:cs typeface="B Titr" panose="00000700000000000000" pitchFamily="2" charset="-78"/>
              </a:rPr>
              <a:t>شود.</a:t>
            </a:r>
            <a:endParaRPr lang="fa-IR" sz="32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427861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051" y="1043624"/>
            <a:ext cx="8569842" cy="3354765"/>
          </a:xfrm>
          <a:prstGeom prst="rect">
            <a:avLst/>
          </a:prstGeom>
        </p:spPr>
        <p:txBody>
          <a:bodyPr wrap="square">
            <a:spAutoFit/>
          </a:bodyPr>
          <a:lstStyle/>
          <a:p>
            <a:pPr marL="288290" indent="180000"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و مطابق آرمان 4-5 باید کتاب­ها و برنامه­های درسی، بودجه، سیاستگذاری­های آموزشی، آموزش معلمان و نظارت بر فعالیت­های آنان در این راستا بازبینی شود. </a:t>
            </a:r>
            <a:endParaRPr lang="en-US" sz="2000" dirty="0">
              <a:latin typeface="Calibri" panose="020F0502020204030204" pitchFamily="34" charset="0"/>
              <a:ea typeface="Calibri" panose="020F0502020204030204" pitchFamily="34" charset="0"/>
              <a:cs typeface="B Titr" panose="00000700000000000000" pitchFamily="2" charset="-78"/>
            </a:endParaRPr>
          </a:p>
          <a:p>
            <a:pPr indent="180000" algn="just" rtl="1">
              <a:spcAft>
                <a:spcPts val="0"/>
              </a:spcAft>
            </a:pPr>
            <a:r>
              <a:rPr lang="fa-IR" sz="2000" b="1" dirty="0">
                <a:latin typeface="B Lotus" panose="00000400000000000000" pitchFamily="2" charset="-78"/>
                <a:ea typeface="Calibri" panose="020F0502020204030204" pitchFamily="34" charset="0"/>
                <a:cs typeface="B Zar" panose="00000400000000000000" pitchFamily="2" charset="-78"/>
              </a:rPr>
              <a:t>- ص73 چارچوب عمل ملی آموزش 2030</a:t>
            </a:r>
            <a:endParaRPr lang="en-US" sz="1400" b="1" dirty="0">
              <a:effectLst/>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64970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a:t>
            </a:fld>
            <a:endParaRPr lang="en-US" dirty="0"/>
          </a:p>
        </p:txBody>
      </p:sp>
      <p:sp>
        <p:nvSpPr>
          <p:cNvPr id="3" name="Rectangle 2"/>
          <p:cNvSpPr/>
          <p:nvPr/>
        </p:nvSpPr>
        <p:spPr>
          <a:xfrm>
            <a:off x="871870" y="778383"/>
            <a:ext cx="8604151" cy="5262979"/>
          </a:xfrm>
          <a:prstGeom prst="rect">
            <a:avLst/>
          </a:prstGeom>
        </p:spPr>
        <p:txBody>
          <a:bodyPr wrap="square">
            <a:spAutoFit/>
          </a:bodyPr>
          <a:lstStyle/>
          <a:p>
            <a:pPr indent="180340" algn="just" rtl="1">
              <a:lnSpc>
                <a:spcPct val="200000"/>
              </a:lnSpc>
              <a:spcAft>
                <a:spcPts val="0"/>
              </a:spcAft>
            </a:pPr>
            <a:r>
              <a:rPr lang="fa-IR" sz="2400" dirty="0">
                <a:latin typeface="Calibri" panose="020F0502020204030204" pitchFamily="34" charset="0"/>
                <a:ea typeface="Calibri" panose="020F0502020204030204" pitchFamily="34" charset="0"/>
                <a:cs typeface="B Titr" panose="00000700000000000000" pitchFamily="2" charset="-78"/>
              </a:rPr>
              <a:t>در سپتامبر 2015 (شهریور 94) «اهداف دستور کار مبانی توسعه پایدار 2030» که 17 هدف اصلی و 169 هدف فرعی در این سند ذکر شده جهت اقدام عملی همه کشورها برای تحقق حکومت یکپارچه در سازمان ملل ارائه شد. ریاست محترم جمهوری اسلامی ایران نیز در این نشست حضور داشته­اند. پس از آن به سرعت اقدامات چندی انجام پذیرفت از جمله: </a:t>
            </a:r>
            <a:endParaRPr lang="en-US" sz="1600" dirty="0">
              <a:latin typeface="Calibri" panose="020F0502020204030204" pitchFamily="34" charset="0"/>
              <a:ea typeface="Calibri" panose="020F0502020204030204" pitchFamily="34" charset="0"/>
              <a:cs typeface="B Titr" panose="00000700000000000000" pitchFamily="2" charset="-78"/>
            </a:endParaRPr>
          </a:p>
          <a:p>
            <a:pPr indent="180340" algn="just" rtl="1">
              <a:lnSpc>
                <a:spcPct val="200000"/>
              </a:lnSpc>
              <a:spcAft>
                <a:spcPts val="0"/>
              </a:spcAft>
            </a:pPr>
            <a:r>
              <a:rPr lang="fa-IR" sz="2400" dirty="0">
                <a:solidFill>
                  <a:srgbClr val="FF0000"/>
                </a:solidFill>
                <a:latin typeface="Calibri" panose="020F0502020204030204" pitchFamily="34" charset="0"/>
                <a:ea typeface="Calibri" panose="020F0502020204030204" pitchFamily="34" charset="0"/>
                <a:cs typeface="B Titr" panose="00000700000000000000" pitchFamily="2" charset="-78"/>
              </a:rPr>
              <a:t>سند ملی آموزش 2030</a:t>
            </a:r>
            <a:r>
              <a:rPr lang="fa-IR" sz="2400" dirty="0">
                <a:latin typeface="Calibri" panose="020F0502020204030204" pitchFamily="34" charset="0"/>
                <a:ea typeface="Calibri" panose="020F0502020204030204" pitchFamily="34" charset="0"/>
                <a:cs typeface="B Titr" panose="00000700000000000000" pitchFamily="2" charset="-78"/>
              </a:rPr>
              <a:t> جمهوری اسلامی ایران با مدیریت و برنامه­ریزی یونسکو تصویب شد. </a:t>
            </a:r>
            <a:endParaRPr lang="en-US" sz="1600" dirty="0">
              <a:effectLst/>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347139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60" y="1607898"/>
            <a:ext cx="9781954" cy="3323987"/>
          </a:xfrm>
          <a:prstGeom prst="rect">
            <a:avLst/>
          </a:prstGeom>
        </p:spPr>
        <p:txBody>
          <a:bodyPr wrap="square">
            <a:spAutoFit/>
          </a:bodyPr>
          <a:lstStyle/>
          <a:p>
            <a:pPr marL="324485" indent="180340" algn="just" rtl="1">
              <a:lnSpc>
                <a:spcPct val="200000"/>
              </a:lnSpc>
              <a:spcAft>
                <a:spcPts val="0"/>
              </a:spcAft>
            </a:pPr>
            <a:r>
              <a:rPr lang="fa-IR" sz="3200" dirty="0" smtClean="0">
                <a:latin typeface="Calibri" panose="020F0502020204030204" pitchFamily="34" charset="0"/>
                <a:ea typeface="Calibri" panose="020F0502020204030204" pitchFamily="34" charset="0"/>
                <a:cs typeface="B Titr" panose="00000700000000000000" pitchFamily="2" charset="-78"/>
              </a:rPr>
              <a:t>مطابق </a:t>
            </a:r>
            <a:r>
              <a:rPr lang="fa-IR" sz="3200" dirty="0">
                <a:latin typeface="Calibri" panose="020F0502020204030204" pitchFamily="34" charset="0"/>
                <a:ea typeface="Calibri" panose="020F0502020204030204" pitchFamily="34" charset="0"/>
                <a:cs typeface="B Titr" panose="00000700000000000000" pitchFamily="2" charset="-78"/>
              </a:rPr>
              <a:t>سند آموزش 2030 باید قوانین و مقرراتی وضع شود تا دختران و زنان 49- 15 سال به اطلاعات، آموزش و مراقبت­های جنسی و تناسلی دسترسی یابند. </a:t>
            </a:r>
            <a:endParaRPr lang="en-US" sz="2000" dirty="0">
              <a:latin typeface="Calibri" panose="020F0502020204030204" pitchFamily="34" charset="0"/>
              <a:ea typeface="Calibri" panose="020F0502020204030204" pitchFamily="34" charset="0"/>
              <a:cs typeface="B Titr" panose="00000700000000000000" pitchFamily="2" charset="-78"/>
            </a:endParaRPr>
          </a:p>
          <a:p>
            <a:pPr algn="just" rtl="1">
              <a:spcAft>
                <a:spcPts val="0"/>
              </a:spcAft>
            </a:pPr>
            <a:r>
              <a:rPr lang="fa-IR" b="1" dirty="0" smtClean="0">
                <a:latin typeface="B Lotus" panose="00000400000000000000" pitchFamily="2" charset="-78"/>
                <a:ea typeface="Calibri" panose="020F0502020204030204" pitchFamily="34" charset="0"/>
                <a:cs typeface="B Zar" panose="00000400000000000000" pitchFamily="2" charset="-78"/>
              </a:rPr>
              <a:t>- </a:t>
            </a:r>
            <a:r>
              <a:rPr lang="fa-IR" b="1" dirty="0">
                <a:latin typeface="B Lotus" panose="00000400000000000000" pitchFamily="2" charset="-78"/>
                <a:ea typeface="Calibri" panose="020F0502020204030204" pitchFamily="34" charset="0"/>
                <a:cs typeface="B Zar" panose="00000400000000000000" pitchFamily="2" charset="-78"/>
              </a:rPr>
              <a:t>ص 61 چارچوب عمل ملی آموزش 2030 </a:t>
            </a:r>
            <a:endParaRPr lang="en-US" sz="1200" b="1" dirty="0">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340215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074" y="399130"/>
            <a:ext cx="8984512" cy="5493812"/>
          </a:xfrm>
          <a:prstGeom prst="rect">
            <a:avLst/>
          </a:prstGeom>
        </p:spPr>
        <p:txBody>
          <a:bodyPr wrap="square">
            <a:spAutoFit/>
          </a:bodyPr>
          <a:lstStyle/>
          <a:p>
            <a:pPr marL="324485" indent="180340" algn="just" rtl="1">
              <a:lnSpc>
                <a:spcPct val="200000"/>
              </a:lnSpc>
              <a:spcAft>
                <a:spcPts val="0"/>
              </a:spcAft>
            </a:pPr>
            <a:r>
              <a:rPr lang="fa-IR" sz="3600" dirty="0" smtClean="0">
                <a:latin typeface="Calibri" panose="020F0502020204030204" pitchFamily="34" charset="0"/>
                <a:ea typeface="Calibri" panose="020F0502020204030204" pitchFamily="34" charset="0"/>
                <a:cs typeface="B Titr" panose="00000700000000000000" pitchFamily="2" charset="-78"/>
              </a:rPr>
              <a:t>مطابق </a:t>
            </a:r>
            <a:r>
              <a:rPr lang="fa-IR" sz="3600" dirty="0">
                <a:solidFill>
                  <a:srgbClr val="C00000"/>
                </a:solidFill>
                <a:latin typeface="Calibri" panose="020F0502020204030204" pitchFamily="34" charset="0"/>
                <a:ea typeface="Calibri" panose="020F0502020204030204" pitchFamily="34" charset="0"/>
                <a:cs typeface="B Titr" panose="00000700000000000000" pitchFamily="2" charset="-78"/>
              </a:rPr>
              <a:t>سند ملی آموزش 2030</a:t>
            </a:r>
            <a:r>
              <a:rPr lang="fa-IR" sz="3600" dirty="0">
                <a:latin typeface="Calibri" panose="020F0502020204030204" pitchFamily="34" charset="0"/>
                <a:ea typeface="Calibri" panose="020F0502020204030204" pitchFamily="34" charset="0"/>
                <a:cs typeface="B Titr" panose="00000700000000000000" pitchFamily="2" charset="-78"/>
              </a:rPr>
              <a:t> شاخص­های ارزیابی آموزش­های رسمی و غیررسمی در کشور باید محتوای سند آموزش سازمان ملل باشد و حتماً باید ج.ا.ا گزارش سالانه در مورد عملکرد خود براساس این شاخص­ها را به سازمان ملل ارائه نماید. </a:t>
            </a:r>
            <a:endParaRPr lang="en-US" sz="24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172846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972" y="110703"/>
            <a:ext cx="8952614" cy="6124754"/>
          </a:xfrm>
          <a:prstGeom prst="rect">
            <a:avLst/>
          </a:prstGeom>
        </p:spPr>
        <p:txBody>
          <a:bodyPr wrap="square">
            <a:spAutoFit/>
          </a:bodyPr>
          <a:lstStyle/>
          <a:p>
            <a:pPr marL="324485"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مثلاً: «ارائه اطلاعات در مورد میزان خشونت و تجاوز در مدارس ج.ا.ا»، «میزان آموزش شهروندی»، «میزان آموزش برای توسعه پایدار»، «میزان آموزش مهارت­های پیرامون ایدز» </a:t>
            </a:r>
            <a:r>
              <a:rPr lang="fa-IR" sz="2800" dirty="0">
                <a:latin typeface="Calibri" panose="020F0502020204030204" pitchFamily="34" charset="0"/>
                <a:ea typeface="Calibri" panose="020F0502020204030204" pitchFamily="34" charset="0"/>
                <a:cs typeface="B Titr" panose="00000700000000000000" pitchFamily="2" charset="-78"/>
              </a:rPr>
              <a:t>(از جمله آموزش استفاده از کاندوم) </a:t>
            </a:r>
            <a:endParaRPr lang="fa-IR" sz="2800" dirty="0" smtClean="0">
              <a:latin typeface="Calibri" panose="020F0502020204030204" pitchFamily="34" charset="0"/>
              <a:ea typeface="Calibri" panose="020F0502020204030204" pitchFamily="34" charset="0"/>
              <a:cs typeface="B Titr" panose="00000700000000000000" pitchFamily="2" charset="-78"/>
            </a:endParaRPr>
          </a:p>
          <a:p>
            <a:pPr marL="324485" indent="180340" algn="just" rtl="1">
              <a:lnSpc>
                <a:spcPct val="200000"/>
              </a:lnSpc>
              <a:spcAft>
                <a:spcPts val="0"/>
              </a:spcAft>
            </a:pPr>
            <a:r>
              <a:rPr lang="fa-IR" sz="2000" dirty="0" smtClean="0">
                <a:latin typeface="Calibri" panose="020F0502020204030204" pitchFamily="34" charset="0"/>
                <a:ea typeface="Calibri" panose="020F0502020204030204" pitchFamily="34" charset="0"/>
                <a:cs typeface="B Zar" panose="00000400000000000000" pitchFamily="2" charset="-78"/>
              </a:rPr>
              <a:t>ص 57، 58 و 59 چارچوب عمل ملی آموزش 2030</a:t>
            </a: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956243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019" y="1972075"/>
            <a:ext cx="10313582" cy="2308324"/>
          </a:xfrm>
          <a:prstGeom prst="rect">
            <a:avLst/>
          </a:prstGeom>
        </p:spPr>
        <p:txBody>
          <a:bodyPr wrap="square">
            <a:spAutoFit/>
          </a:bodyPr>
          <a:lstStyle/>
          <a:p>
            <a:pPr marL="324485"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در بند 13 آموزش شهروندی جهانی ذکر شده: آموزش­هایی که باید انجام پذیرد عبارتند از</a:t>
            </a:r>
            <a:r>
              <a:rPr lang="fa-IR" sz="3600" dirty="0" smtClean="0">
                <a:latin typeface="Calibri" panose="020F0502020204030204" pitchFamily="34" charset="0"/>
                <a:ea typeface="Calibri" panose="020F0502020204030204" pitchFamily="34" charset="0"/>
                <a:cs typeface="B Titr" panose="00000700000000000000" pitchFamily="2" charset="-78"/>
              </a:rPr>
              <a:t>:</a:t>
            </a:r>
            <a:endParaRPr lang="en-US" sz="36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898340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726" y="775647"/>
            <a:ext cx="8335926" cy="4893647"/>
          </a:xfrm>
          <a:prstGeom prst="rect">
            <a:avLst/>
          </a:prstGeom>
        </p:spPr>
        <p:txBody>
          <a:bodyPr wrap="square">
            <a:spAutoFit/>
          </a:bodyPr>
          <a:lstStyle/>
          <a:p>
            <a:pPr marL="324485" indent="180340"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آموزش و کسب مهارت­های اجتماعی مانند توان شبکه­سازی با افراد دارای پیشینه­ها، اصالت­ها، فرهنگ­ها و دیدگاه­های مختلف (که بهائیان، ضدانقلاب، افراد فاسد و مفسد اخلاقی، مروجین انحرافات اعتقادی را نیز شامل می­شود) </a:t>
            </a:r>
            <a:endParaRPr lang="en-US" sz="3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851888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382" y="211789"/>
            <a:ext cx="9090836" cy="6017032"/>
          </a:xfrm>
          <a:prstGeom prst="rect">
            <a:avLst/>
          </a:prstGeom>
        </p:spPr>
        <p:txBody>
          <a:bodyPr wrap="square">
            <a:spAutoFit/>
          </a:bodyPr>
          <a:lstStyle/>
          <a:p>
            <a:pPr indent="180000" algn="just" rtl="1">
              <a:lnSpc>
                <a:spcPct val="200000"/>
              </a:lnSpc>
              <a:spcAft>
                <a:spcPts val="0"/>
              </a:spcAft>
            </a:pPr>
            <a:r>
              <a:rPr lang="fa-IR" sz="2800" dirty="0" smtClean="0">
                <a:latin typeface="Calibri" panose="020F0502020204030204" pitchFamily="34" charset="0"/>
                <a:ea typeface="Calibri" panose="020F0502020204030204" pitchFamily="34" charset="0"/>
                <a:cs typeface="B Titr" panose="00000700000000000000" pitchFamily="2" charset="-78"/>
              </a:rPr>
              <a:t>با </a:t>
            </a:r>
            <a:r>
              <a:rPr lang="fa-IR" sz="2800" dirty="0">
                <a:latin typeface="Calibri" panose="020F0502020204030204" pitchFamily="34" charset="0"/>
                <a:ea typeface="Calibri" panose="020F0502020204030204" pitchFamily="34" charset="0"/>
                <a:cs typeface="B Titr" panose="00000700000000000000" pitchFamily="2" charset="-78"/>
              </a:rPr>
              <a:t>اجرای این سند عزم جدی در تمامی دستگاه­های آموزشی برای عملکرد براساس مدل توسعه­ی غربی به جای مدل پیشرفت اسلامی ـ ایرانی ایجاد خواهد شد. همانگونه که در ص 24 </a:t>
            </a:r>
            <a:r>
              <a:rPr lang="fa-IR" sz="2800" dirty="0">
                <a:solidFill>
                  <a:srgbClr val="C00000"/>
                </a:solidFill>
                <a:latin typeface="Calibri" panose="020F0502020204030204" pitchFamily="34" charset="0"/>
                <a:ea typeface="Calibri" panose="020F0502020204030204" pitchFamily="34" charset="0"/>
                <a:cs typeface="B Titr" panose="00000700000000000000" pitchFamily="2" charset="-78"/>
              </a:rPr>
              <a:t>«چارچوب عمل ملی آموزش 2030» </a:t>
            </a:r>
            <a:r>
              <a:rPr lang="fa-IR" sz="2800" dirty="0">
                <a:latin typeface="Calibri" panose="020F0502020204030204" pitchFamily="34" charset="0"/>
                <a:ea typeface="Calibri" panose="020F0502020204030204" pitchFamily="34" charset="0"/>
                <a:cs typeface="B Titr" panose="00000700000000000000" pitchFamily="2" charset="-78"/>
              </a:rPr>
              <a:t>ذکر شده: «این برنامه در سطح جهانی تدوین و تصویب شده در سطح منطقه­ای مورد تقسیم کار قرار گرفته در سطح ملی تدوین و اجرا می­شود و در سطح جهانی ـ منطقه­ای ـ ملی مورد نظارت و ارزیابی قرار می­گیرد</a:t>
            </a:r>
            <a:r>
              <a:rPr lang="fa-IR" sz="2800" dirty="0" smtClean="0">
                <a:latin typeface="Calibri" panose="020F0502020204030204" pitchFamily="34" charset="0"/>
                <a:ea typeface="Calibri" panose="020F0502020204030204" pitchFamily="34" charset="0"/>
                <a:cs typeface="B Titr" panose="00000700000000000000" pitchFamily="2" charset="-78"/>
              </a:rPr>
              <a:t>».</a:t>
            </a:r>
            <a:endParaRPr lang="en-US"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587095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893" y="898860"/>
            <a:ext cx="8899451" cy="4893647"/>
          </a:xfrm>
          <a:prstGeom prst="rect">
            <a:avLst/>
          </a:prstGeom>
        </p:spPr>
        <p:txBody>
          <a:bodyPr wrap="square">
            <a:spAutoFit/>
          </a:bodyPr>
          <a:lstStyle/>
          <a:p>
            <a:pPr indent="180000"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لازم به ذکر است اهداف توسعه پایدار با شعار «دگرگون ساختن جهان ما» مطرح شده و ما در وضعیتی که مطابق فرموده امام خمینی (ره) و مقام معظم رهبری </a:t>
            </a:r>
            <a:r>
              <a:rPr lang="fa-IR" sz="3200" baseline="30000" dirty="0">
                <a:latin typeface="Calibri" panose="020F0502020204030204" pitchFamily="34" charset="0"/>
                <a:ea typeface="Calibri" panose="020F0502020204030204" pitchFamily="34" charset="0"/>
                <a:cs typeface="B Titr" panose="00000700000000000000" pitchFamily="2" charset="-78"/>
              </a:rPr>
              <a:t>«مدظله­العالی»</a:t>
            </a:r>
            <a:r>
              <a:rPr lang="fa-IR" sz="3200" dirty="0">
                <a:latin typeface="Calibri" panose="020F0502020204030204" pitchFamily="34" charset="0"/>
                <a:ea typeface="Calibri" panose="020F0502020204030204" pitchFamily="34" charset="0"/>
                <a:cs typeface="B Titr" panose="00000700000000000000" pitchFamily="2" charset="-78"/>
              </a:rPr>
              <a:t> باید در صدد تمدن سازی اسلامی باشیم عملکرد ملی را براساس رهنمودهای سازمان ملل قرار می­دهیم. </a:t>
            </a:r>
            <a:endParaRPr lang="en-US" sz="20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004090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236" y="1208553"/>
            <a:ext cx="8484781" cy="3416320"/>
          </a:xfrm>
          <a:prstGeom prst="rect">
            <a:avLst/>
          </a:prstGeom>
        </p:spPr>
        <p:txBody>
          <a:bodyPr wrap="square">
            <a:spAutoFit/>
          </a:bodyPr>
          <a:lstStyle/>
          <a:p>
            <a:pPr marL="144145" algn="just" rtl="1">
              <a:lnSpc>
                <a:spcPct val="200000"/>
              </a:lnSpc>
              <a:spcAft>
                <a:spcPts val="0"/>
              </a:spcAft>
            </a:pPr>
            <a:r>
              <a:rPr lang="fa-IR" sz="3600" dirty="0" smtClean="0">
                <a:latin typeface="Calibri" panose="020F0502020204030204" pitchFamily="34" charset="0"/>
                <a:ea typeface="Calibri" panose="020F0502020204030204" pitchFamily="34" charset="0"/>
                <a:cs typeface="B Titr" panose="00000700000000000000" pitchFamily="2" charset="-78"/>
              </a:rPr>
              <a:t>در </a:t>
            </a:r>
            <a:r>
              <a:rPr lang="fa-IR" sz="3600" dirty="0">
                <a:latin typeface="Calibri" panose="020F0502020204030204" pitchFamily="34" charset="0"/>
                <a:ea typeface="Calibri" panose="020F0502020204030204" pitchFamily="34" charset="0"/>
                <a:cs typeface="B Titr" panose="00000700000000000000" pitchFamily="2" charset="-78"/>
              </a:rPr>
              <a:t>ص 60 </a:t>
            </a:r>
            <a:r>
              <a:rPr lang="fa-IR" sz="3600" dirty="0">
                <a:solidFill>
                  <a:srgbClr val="C00000"/>
                </a:solidFill>
                <a:latin typeface="Calibri" panose="020F0502020204030204" pitchFamily="34" charset="0"/>
                <a:ea typeface="Calibri" panose="020F0502020204030204" pitchFamily="34" charset="0"/>
                <a:cs typeface="B Titr" panose="00000700000000000000" pitchFamily="2" charset="-78"/>
              </a:rPr>
              <a:t>«چارچوب عمل ملی آموزش 2030» </a:t>
            </a:r>
            <a:r>
              <a:rPr lang="fa-IR" sz="3600" dirty="0">
                <a:latin typeface="Calibri" panose="020F0502020204030204" pitchFamily="34" charset="0"/>
                <a:ea typeface="Calibri" panose="020F0502020204030204" pitchFamily="34" charset="0"/>
                <a:cs typeface="B Titr" panose="00000700000000000000" pitchFamily="2" charset="-78"/>
              </a:rPr>
              <a:t>به صراحت ذکر شده که شاخص­های ملی باید براساس داده­های یونسکو، یونیسف، بانک جهانی تعیین شود. </a:t>
            </a:r>
            <a:endParaRPr lang="en-US" sz="24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107824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972" y="782306"/>
            <a:ext cx="9386047" cy="5632311"/>
          </a:xfrm>
          <a:prstGeom prst="rect">
            <a:avLst/>
          </a:prstGeom>
        </p:spPr>
        <p:txBody>
          <a:bodyPr wrap="square">
            <a:spAutoFit/>
          </a:bodyPr>
          <a:lstStyle/>
          <a:p>
            <a:pPr marL="144145"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مطابق سند ملی آموزش 2030 ج.ا.ا، دولت موظف است به طور مستمر و با فاصله­های کوتاه، تمامی اطلاعات آموزشی از حیث منابع، محتواها، افراد آموزش دهنده و آموزش گیرنده، مکانهای آموزشی و ... را به سازمان ملل ارائه </a:t>
            </a:r>
            <a:r>
              <a:rPr lang="fa-IR" sz="3600" dirty="0" smtClean="0">
                <a:latin typeface="Calibri" panose="020F0502020204030204" pitchFamily="34" charset="0"/>
                <a:ea typeface="Calibri" panose="020F0502020204030204" pitchFamily="34" charset="0"/>
                <a:cs typeface="B Titr" panose="00000700000000000000" pitchFamily="2" charset="-78"/>
              </a:rPr>
              <a:t>نماید.</a:t>
            </a:r>
            <a:endParaRPr lang="en-US" sz="14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247409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502" y="1713262"/>
            <a:ext cx="8697433" cy="2616101"/>
          </a:xfrm>
          <a:prstGeom prst="rect">
            <a:avLst/>
          </a:prstGeom>
        </p:spPr>
        <p:txBody>
          <a:bodyPr wrap="square">
            <a:spAutoFit/>
          </a:bodyPr>
          <a:lstStyle/>
          <a:p>
            <a:pPr marL="144145"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و این یعنی ارائه اطلاعات دقیق به سازمان ملل و از آن طریق به آمریکا و مراکز براندازی نظام. </a:t>
            </a:r>
            <a:r>
              <a:rPr lang="fa-IR" dirty="0">
                <a:latin typeface="Calibri" panose="020F0502020204030204" pitchFamily="34" charset="0"/>
                <a:ea typeface="Calibri" panose="020F0502020204030204" pitchFamily="34" charset="0"/>
                <a:cs typeface="B Titr" panose="00000700000000000000" pitchFamily="2" charset="-78"/>
              </a:rPr>
              <a:t>(از جمله ارائه برخی اطلاعات علمی که با خون افرادی چون شهدای هسته­ای به دست آمده است)</a:t>
            </a:r>
            <a:endParaRPr lang="en-US" sz="1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56418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60" y="2534093"/>
            <a:ext cx="8596668" cy="1320800"/>
          </a:xfrm>
        </p:spPr>
        <p:txBody>
          <a:bodyPr>
            <a:normAutofit/>
          </a:bodyPr>
          <a:lstStyle/>
          <a:p>
            <a:pPr algn="ctr"/>
            <a:r>
              <a:rPr lang="fa-IR" sz="7200" b="1" i="1" dirty="0" smtClean="0">
                <a:solidFill>
                  <a:srgbClr val="002060"/>
                </a:solidFill>
                <a:cs typeface="B Zar" panose="00000400000000000000" pitchFamily="2" charset="-78"/>
              </a:rPr>
              <a:t>نکات قابل تأمل</a:t>
            </a:r>
            <a:endParaRPr lang="fa-IR" sz="7200" b="1" i="1" dirty="0">
              <a:solidFill>
                <a:srgbClr val="002060"/>
              </a:solidFill>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333842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786" y="1092269"/>
            <a:ext cx="8059479" cy="4031873"/>
          </a:xfrm>
          <a:prstGeom prst="rect">
            <a:avLst/>
          </a:prstGeom>
        </p:spPr>
        <p:txBody>
          <a:bodyPr wrap="square">
            <a:spAutoFit/>
          </a:bodyPr>
          <a:lstStyle/>
          <a:p>
            <a:pPr marL="144145" algn="just" rtl="1">
              <a:lnSpc>
                <a:spcPct val="200000"/>
              </a:lnSpc>
              <a:spcAft>
                <a:spcPts val="0"/>
              </a:spcAft>
            </a:pPr>
            <a:r>
              <a:rPr lang="fa-IR" sz="3200" dirty="0" smtClean="0">
                <a:latin typeface="Calibri" panose="020F0502020204030204" pitchFamily="34" charset="0"/>
                <a:ea typeface="Calibri" panose="020F0502020204030204" pitchFamily="34" charset="0"/>
                <a:cs typeface="B Titr" panose="00000700000000000000" pitchFamily="2" charset="-78"/>
              </a:rPr>
              <a:t>مطابق </a:t>
            </a:r>
            <a:r>
              <a:rPr lang="fa-IR" sz="3200" dirty="0">
                <a:latin typeface="Calibri" panose="020F0502020204030204" pitchFamily="34" charset="0"/>
                <a:ea typeface="Calibri" panose="020F0502020204030204" pitchFamily="34" charset="0"/>
                <a:cs typeface="B Titr" panose="00000700000000000000" pitchFamily="2" charset="-78"/>
              </a:rPr>
              <a:t>بند 17 «راهبرد پاسخ­گویی و اقدام» دولت جمهوری اسلامی ایران متعهد می­شود به کنوانسیون­ها، میثاق نامه­ها، توافق­نامه­ها و پروتکل­های سازمان ملل که به آموزش مرتبط هستند عمل </a:t>
            </a:r>
            <a:r>
              <a:rPr lang="fa-IR" sz="3200" dirty="0" smtClean="0">
                <a:latin typeface="Calibri" panose="020F0502020204030204" pitchFamily="34" charset="0"/>
                <a:ea typeface="Calibri" panose="020F0502020204030204" pitchFamily="34" charset="0"/>
                <a:cs typeface="B Titr" panose="00000700000000000000" pitchFamily="2" charset="-78"/>
              </a:rPr>
              <a:t>نماید.</a:t>
            </a:r>
            <a:endParaRPr lang="en-US" sz="20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150958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261" y="925609"/>
            <a:ext cx="9367284" cy="4785926"/>
          </a:xfrm>
          <a:prstGeom prst="rect">
            <a:avLst/>
          </a:prstGeom>
        </p:spPr>
        <p:txBody>
          <a:bodyPr wrap="square">
            <a:spAutoFit/>
          </a:bodyPr>
          <a:lstStyle/>
          <a:p>
            <a:pPr algn="just" rtl="1">
              <a:lnSpc>
                <a:spcPct val="200000"/>
              </a:lnSpc>
            </a:pPr>
            <a:r>
              <a:rPr lang="fa-IR" sz="3200" dirty="0">
                <a:latin typeface="Calibri" panose="020F0502020204030204" pitchFamily="34" charset="0"/>
                <a:ea typeface="Calibri" panose="020F0502020204030204" pitchFamily="34" charset="0"/>
                <a:cs typeface="B Titr" panose="00000700000000000000" pitchFamily="2" charset="-78"/>
              </a:rPr>
              <a:t>حال آنکه ج.ا.ا. به برخی از این کنوانسیون­ها به دلیل مغایرت متعدد مواد آن با شرع مقدس اسلام ملحق نشده </a:t>
            </a:r>
            <a:r>
              <a:rPr lang="fa-IR" sz="2400" dirty="0">
                <a:latin typeface="Calibri" panose="020F0502020204030204" pitchFamily="34" charset="0"/>
                <a:ea typeface="Calibri" panose="020F0502020204030204" pitchFamily="34" charset="0"/>
                <a:cs typeface="B Titr" panose="00000700000000000000" pitchFamily="2" charset="-78"/>
              </a:rPr>
              <a:t>(مانند کنوانسیون رفع تبعیض علیه زنان)</a:t>
            </a:r>
            <a:r>
              <a:rPr lang="fa-IR" sz="3200" dirty="0">
                <a:latin typeface="Calibri" panose="020F0502020204030204" pitchFamily="34" charset="0"/>
                <a:ea typeface="Calibri" panose="020F0502020204030204" pitchFamily="34" charset="0"/>
                <a:cs typeface="B Titr" panose="00000700000000000000" pitchFamily="2" charset="-78"/>
              </a:rPr>
              <a:t> ولی در این سند متعهد به اجرای بخش­هایی از آن بدون بررسی کارشناسی می­شود </a:t>
            </a:r>
            <a:r>
              <a:rPr lang="fa-IR" sz="2400" dirty="0">
                <a:latin typeface="Calibri" panose="020F0502020204030204" pitchFamily="34" charset="0"/>
                <a:ea typeface="Calibri" panose="020F0502020204030204" pitchFamily="34" charset="0"/>
                <a:cs typeface="B Titr" panose="00000700000000000000" pitchFamily="2" charset="-78"/>
              </a:rPr>
              <a:t>(سازمان ملل این اسناد را مرتبط با آموزش </a:t>
            </a:r>
            <a:r>
              <a:rPr lang="fa-IR" sz="2400" dirty="0" smtClean="0">
                <a:latin typeface="Calibri" panose="020F0502020204030204" pitchFamily="34" charset="0"/>
                <a:ea typeface="Calibri" panose="020F0502020204030204" pitchFamily="34" charset="0"/>
                <a:cs typeface="B Titr" panose="00000700000000000000" pitchFamily="2" charset="-78"/>
              </a:rPr>
              <a:t>می­داند) </a:t>
            </a:r>
            <a:endParaRPr lang="fa-IR" sz="24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3882751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015" y="694818"/>
            <a:ext cx="8527310" cy="5016758"/>
          </a:xfrm>
          <a:prstGeom prst="rect">
            <a:avLst/>
          </a:prstGeom>
        </p:spPr>
        <p:txBody>
          <a:bodyPr wrap="square">
            <a:spAutoFit/>
          </a:bodyPr>
          <a:lstStyle/>
          <a:p>
            <a:pPr marL="144145" indent="180000"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همانگونه که در بند 10 </a:t>
            </a:r>
            <a:r>
              <a:rPr lang="fa-IR" sz="3200" dirty="0">
                <a:solidFill>
                  <a:srgbClr val="C00000"/>
                </a:solidFill>
                <a:latin typeface="Calibri" panose="020F0502020204030204" pitchFamily="34" charset="0"/>
                <a:ea typeface="Calibri" panose="020F0502020204030204" pitchFamily="34" charset="0"/>
                <a:cs typeface="B Titr" panose="00000700000000000000" pitchFamily="2" charset="-78"/>
              </a:rPr>
              <a:t>«اصول کلی و اهداف سند آموزش 2030»</a:t>
            </a:r>
            <a:r>
              <a:rPr lang="fa-IR" sz="3200" dirty="0">
                <a:latin typeface="Calibri" panose="020F0502020204030204" pitchFamily="34" charset="0"/>
                <a:ea typeface="Calibri" panose="020F0502020204030204" pitchFamily="34" charset="0"/>
                <a:cs typeface="B Titr" panose="00000700000000000000" pitchFamily="2" charset="-78"/>
              </a:rPr>
              <a:t> ذکر کرده: «اصول مندرج در این سند برگرفته از اسناد و موافقت­نامه­های بین­المللی از جمله: اعلامیه جهانی حقوق بشر، ... کنوانسیون محو کلیه اشکال تبعیض علیه زنان و ... می­باشد». </a:t>
            </a:r>
            <a:r>
              <a:rPr lang="fa-IR" sz="2800" dirty="0">
                <a:latin typeface="Calibri" panose="020F0502020204030204" pitchFamily="34" charset="0"/>
                <a:ea typeface="Calibri" panose="020F0502020204030204" pitchFamily="34" charset="0"/>
                <a:cs typeface="B Titr" panose="00000700000000000000" pitchFamily="2" charset="-78"/>
              </a:rPr>
              <a:t> </a:t>
            </a:r>
            <a:endParaRPr lang="en-US"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3633805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338" y="833669"/>
            <a:ext cx="8782493" cy="5016758"/>
          </a:xfrm>
          <a:prstGeom prst="rect">
            <a:avLst/>
          </a:prstGeom>
        </p:spPr>
        <p:txBody>
          <a:bodyPr wrap="square">
            <a:spAutoFit/>
          </a:bodyPr>
          <a:lstStyle/>
          <a:p>
            <a:pPr marL="144145"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نکته مهم آنکه جمهوری اسلامی ایران شتاب زده و عجولانه به صورت داوطلبانه </a:t>
            </a:r>
            <a:r>
              <a:rPr lang="fa-IR" sz="3200" dirty="0">
                <a:solidFill>
                  <a:srgbClr val="C00000"/>
                </a:solidFill>
                <a:latin typeface="Calibri" panose="020F0502020204030204" pitchFamily="34" charset="0"/>
                <a:ea typeface="Calibri" panose="020F0502020204030204" pitchFamily="34" charset="0"/>
                <a:cs typeface="B Titr" panose="00000700000000000000" pitchFamily="2" charset="-78"/>
              </a:rPr>
              <a:t>سند ملی آموزش 2030</a:t>
            </a:r>
            <a:r>
              <a:rPr lang="fa-IR" sz="3200" dirty="0">
                <a:latin typeface="Calibri" panose="020F0502020204030204" pitchFamily="34" charset="0"/>
                <a:ea typeface="Calibri" panose="020F0502020204030204" pitchFamily="34" charset="0"/>
                <a:cs typeface="B Titr" panose="00000700000000000000" pitchFamily="2" charset="-78"/>
              </a:rPr>
              <a:t> را تهیه و به یونسکو ارائه داده و طرح عملیاتی شدن آن را شروع کرده تا به آنجا که آقای سعدالله نصیری قیداری، دبیر کل کمیسیون ملی یونسکو در آذر 95 اعلام می­کند:</a:t>
            </a:r>
            <a:endParaRPr lang="en-US" sz="3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42179735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0484" y="278753"/>
            <a:ext cx="8697431" cy="4832092"/>
          </a:xfrm>
          <a:prstGeom prst="rect">
            <a:avLst/>
          </a:prstGeom>
        </p:spPr>
        <p:txBody>
          <a:bodyPr wrap="square">
            <a:spAutoFit/>
          </a:bodyPr>
          <a:lstStyle/>
          <a:p>
            <a:pPr marL="144145"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«جمهوری اسلامی ایران به عنوان یکی از کشورهای پیشگام در منطقه آسیا و اقیانوسیه در زمینه آمادگی و تمهید تدارکات لازم برای اجرای آموزش 2030 مورد تقدیر قرار گرفت». </a:t>
            </a:r>
            <a:endParaRPr lang="en-US" sz="3600" dirty="0">
              <a:latin typeface="Calibri" panose="020F0502020204030204" pitchFamily="34" charset="0"/>
              <a:ea typeface="Calibri" panose="020F0502020204030204" pitchFamily="34" charset="0"/>
              <a:cs typeface="B Titr" panose="00000700000000000000" pitchFamily="2" charset="-78"/>
            </a:endParaRPr>
          </a:p>
          <a:p>
            <a:pPr algn="r" rtl="1">
              <a:spcAft>
                <a:spcPts val="0"/>
              </a:spcAft>
            </a:pPr>
            <a:r>
              <a:rPr lang="fa-IR" sz="2000" b="1" dirty="0">
                <a:latin typeface="Arial" panose="020B0604020202020204" pitchFamily="34" charset="0"/>
                <a:ea typeface="Calibri" panose="020F0502020204030204" pitchFamily="34" charset="0"/>
                <a:cs typeface="B Zar" panose="00000400000000000000" pitchFamily="2" charset="-78"/>
              </a:rPr>
              <a:t>- </a:t>
            </a:r>
            <a:r>
              <a:rPr lang="fa-IR" sz="2000" b="1" dirty="0">
                <a:latin typeface="Calibri" panose="020F0502020204030204" pitchFamily="34" charset="0"/>
                <a:ea typeface="Calibri" panose="020F0502020204030204" pitchFamily="34" charset="0"/>
                <a:cs typeface="B Zar" panose="00000400000000000000" pitchFamily="2" charset="-78"/>
              </a:rPr>
              <a:t>ص 75 چارچوب عمل ملی آموزش 2030 ج.ا.ا</a:t>
            </a:r>
            <a:endParaRPr lang="en-US" sz="2000" b="1" dirty="0">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4727207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22" y="446567"/>
            <a:ext cx="9760689" cy="5878532"/>
          </a:xfrm>
          <a:prstGeom prst="rect">
            <a:avLst/>
          </a:prstGeom>
        </p:spPr>
        <p:txBody>
          <a:bodyPr wrap="square">
            <a:spAutoFit/>
          </a:bodyPr>
          <a:lstStyle/>
          <a:p>
            <a:pPr marL="144145" algn="just" rtl="1">
              <a:lnSpc>
                <a:spcPct val="200000"/>
              </a:lnSpc>
            </a:pPr>
            <a:r>
              <a:rPr lang="fa-IR" sz="3200" dirty="0">
                <a:latin typeface="Calibri" panose="020F0502020204030204" pitchFamily="34" charset="0"/>
                <a:ea typeface="Calibri" panose="020F0502020204030204" pitchFamily="34" charset="0"/>
                <a:cs typeface="B Titr" panose="00000700000000000000" pitchFamily="2" charset="-78"/>
              </a:rPr>
              <a:t>لازم به ذکر است در مجمع عمومی سازمان ملل و با حضور سران کشورها بیانیه­های فراوانی صادر شده و بیانیه نهایی نشست اعلام می­شود. هیچ یک از این بیانیه­ها برای هیچ کشوری الزام آور نیست. در سازمان ملل فقط قطعنامه­های شورای امنیت ضمانت اجرایی دارد. بنابراین سند آموزش تا سال 2030 سازمان ملل و نیز بیانیه اینچئون الزام­آور نیست</a:t>
            </a:r>
            <a:r>
              <a:rPr lang="fa-IR" sz="3200" dirty="0" smtClean="0">
                <a:latin typeface="Calibri" panose="020F0502020204030204" pitchFamily="34" charset="0"/>
                <a:ea typeface="Calibri" panose="020F0502020204030204" pitchFamily="34" charset="0"/>
                <a:cs typeface="B Titr" panose="00000700000000000000" pitchFamily="2" charset="-78"/>
              </a:rPr>
              <a:t>.</a:t>
            </a:r>
            <a:endParaRPr lang="en-US" sz="3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216171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074" y="872445"/>
            <a:ext cx="8591107" cy="4893647"/>
          </a:xfrm>
          <a:prstGeom prst="rect">
            <a:avLst/>
          </a:prstGeom>
        </p:spPr>
        <p:txBody>
          <a:bodyPr wrap="square">
            <a:spAutoFit/>
          </a:bodyPr>
          <a:lstStyle/>
          <a:p>
            <a:pPr indent="180000" algn="just" rtl="1">
              <a:lnSpc>
                <a:spcPct val="200000"/>
              </a:lnSpc>
            </a:pPr>
            <a:r>
              <a:rPr lang="fa-IR" sz="3200" dirty="0">
                <a:latin typeface="Calibri" panose="020F0502020204030204" pitchFamily="34" charset="0"/>
                <a:ea typeface="Calibri" panose="020F0502020204030204" pitchFamily="34" charset="0"/>
                <a:cs typeface="B Titr" panose="00000700000000000000" pitchFamily="2" charset="-78"/>
              </a:rPr>
              <a:t>پر واضح است که تبدیل این سند بین­المللی به سند ملی و دادن تعهد به سازمان ملل برای اجرایی نمودن آن بستر گسترده­ای را برای محکومیت­های پی در پی جمهوری اسلامی ایران فراهم خواهد کرد که چرا برای ایجاد تحول در نظام آموزش کشور با سرعت اقدام نمی­کند. </a:t>
            </a:r>
            <a:endParaRPr lang="fa-IR" sz="32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231455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191" y="2289544"/>
            <a:ext cx="7902402" cy="1320800"/>
          </a:xfrm>
        </p:spPr>
        <p:txBody>
          <a:bodyPr>
            <a:normAutofit/>
          </a:bodyPr>
          <a:lstStyle/>
          <a:p>
            <a:pPr algn="ctr"/>
            <a:r>
              <a:rPr lang="fa-IR" sz="6600" dirty="0" smtClean="0">
                <a:solidFill>
                  <a:schemeClr val="tx1"/>
                </a:solidFill>
                <a:cs typeface="B Titr" panose="00000700000000000000" pitchFamily="2" charset="-78"/>
              </a:rPr>
              <a:t>نکته بسیار مهم: </a:t>
            </a:r>
            <a:endParaRPr lang="fa-IR" sz="6600" dirty="0">
              <a:solidFill>
                <a:schemeClr val="tx1"/>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2995753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274" y="227363"/>
            <a:ext cx="9058940" cy="5493812"/>
          </a:xfrm>
          <a:prstGeom prst="rect">
            <a:avLst/>
          </a:prstGeom>
        </p:spPr>
        <p:txBody>
          <a:bodyPr wrap="square">
            <a:spAutoFit/>
          </a:bodyPr>
          <a:lstStyle/>
          <a:p>
            <a:pPr marL="180340"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1- به مواردی از این سند که با دیدگاه­های نظام همخوانی دارد، عمل می­شود ولی در سطح بین­الملل پیشرفت­های ج.ا.ا در این موارد از صدقه سری سازمان ملل معرفی خواهد شد چون آنها به ما دستورالعمل داده­اند و ما اجرا کرده­ایم. </a:t>
            </a:r>
            <a:endParaRPr lang="en-US" sz="36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283924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893" y="1286539"/>
            <a:ext cx="9643729" cy="4524315"/>
          </a:xfrm>
          <a:prstGeom prst="rect">
            <a:avLst/>
          </a:prstGeom>
        </p:spPr>
        <p:txBody>
          <a:bodyPr wrap="square">
            <a:spAutoFit/>
          </a:bodyPr>
          <a:lstStyle/>
          <a:p>
            <a:pPr marL="180340"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2- در برخی مواد سند ممکن است متوجه مقصود اصلی سند نشویم و حق تحفظ قائل نشویم در این موارد مجبور می­شویم مطابق پیگیری­های یونسکو عمل نمائیم و به موارد خلاف هم اقدام </a:t>
            </a:r>
            <a:r>
              <a:rPr lang="fa-IR" sz="3600" dirty="0" smtClean="0">
                <a:latin typeface="Calibri" panose="020F0502020204030204" pitchFamily="34" charset="0"/>
                <a:ea typeface="Calibri" panose="020F0502020204030204" pitchFamily="34" charset="0"/>
                <a:cs typeface="B Titr" panose="00000700000000000000" pitchFamily="2" charset="-78"/>
              </a:rPr>
              <a:t>کنیم</a:t>
            </a:r>
            <a:endParaRPr lang="en-US" sz="36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07430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707" y="835586"/>
            <a:ext cx="8506046" cy="4524315"/>
          </a:xfrm>
          <a:prstGeom prst="rect">
            <a:avLst/>
          </a:prstGeom>
        </p:spPr>
        <p:txBody>
          <a:bodyPr wrap="square">
            <a:spAutoFit/>
          </a:bodyPr>
          <a:lstStyle/>
          <a:p>
            <a:pPr indent="180340" algn="just" rtl="1">
              <a:lnSpc>
                <a:spcPct val="200000"/>
              </a:lnSpc>
              <a:spcAft>
                <a:spcPts val="0"/>
              </a:spcAft>
            </a:pPr>
            <a:r>
              <a:rPr lang="fa-IR" sz="3600" b="1" dirty="0">
                <a:latin typeface="Calibri" panose="020F0502020204030204" pitchFamily="34" charset="0"/>
                <a:ea typeface="Calibri" panose="020F0502020204030204" pitchFamily="34" charset="0"/>
                <a:cs typeface="B Titr" panose="00000700000000000000" pitchFamily="2" charset="-78"/>
              </a:rPr>
              <a:t>1- تصویب نامه هیأت وزیران به امضاء معاون اول ریاست جمهوری (جناب آقای دکتر جهانگیری) و به </a:t>
            </a:r>
            <a:r>
              <a:rPr lang="fa-IR" sz="3600" b="1" dirty="0">
                <a:solidFill>
                  <a:srgbClr val="0070C0"/>
                </a:solidFill>
                <a:latin typeface="Calibri" panose="020F0502020204030204" pitchFamily="34" charset="0"/>
                <a:ea typeface="Calibri" panose="020F0502020204030204" pitchFamily="34" charset="0"/>
                <a:cs typeface="B Titr" panose="00000700000000000000" pitchFamily="2" charset="-78"/>
              </a:rPr>
              <a:t>شماره 76402 /ت 52913 هـ مورخ 25/6/95</a:t>
            </a:r>
            <a:r>
              <a:rPr lang="fa-IR" sz="3600" b="1" dirty="0">
                <a:latin typeface="Calibri" panose="020F0502020204030204" pitchFamily="34" charset="0"/>
                <a:ea typeface="Calibri" panose="020F0502020204030204" pitchFamily="34" charset="0"/>
                <a:cs typeface="B Titr" panose="00000700000000000000" pitchFamily="2" charset="-78"/>
              </a:rPr>
              <a:t> اظهار می­دارد: </a:t>
            </a:r>
            <a:endParaRPr lang="fa-IR" sz="3600" b="1" dirty="0" smtClean="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245542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405" y="1169605"/>
            <a:ext cx="8973879" cy="4524315"/>
          </a:xfrm>
          <a:prstGeom prst="rect">
            <a:avLst/>
          </a:prstGeom>
        </p:spPr>
        <p:txBody>
          <a:bodyPr wrap="square">
            <a:spAutoFit/>
          </a:bodyPr>
          <a:lstStyle/>
          <a:p>
            <a:pPr marL="180340" indent="-180340" algn="just" rtl="1">
              <a:lnSpc>
                <a:spcPct val="200000"/>
              </a:lnSpc>
              <a:spcAft>
                <a:spcPts val="0"/>
              </a:spcAft>
            </a:pPr>
            <a:r>
              <a:rPr lang="fa-IR" sz="3600" dirty="0" smtClean="0">
                <a:latin typeface="Calibri" panose="020F0502020204030204" pitchFamily="34" charset="0"/>
                <a:ea typeface="Calibri" panose="020F0502020204030204" pitchFamily="34" charset="0"/>
                <a:cs typeface="B Titr" panose="00000700000000000000" pitchFamily="2" charset="-78"/>
              </a:rPr>
              <a:t>تجربه </a:t>
            </a:r>
            <a:r>
              <a:rPr lang="fa-IR" sz="3600" dirty="0">
                <a:latin typeface="Calibri" panose="020F0502020204030204" pitchFamily="34" charset="0"/>
                <a:ea typeface="Calibri" panose="020F0502020204030204" pitchFamily="34" charset="0"/>
                <a:cs typeface="B Titr" panose="00000700000000000000" pitchFamily="2" charset="-78"/>
              </a:rPr>
              <a:t>قبلی در مورد کنوانسیون حقوق کودک اتفاق افتاد که وقتی موارد خلاف شرع و خلاف قانونِ کنوانسیون حقوق کودک احصاء می­شد هیچ صاحب نظری متوجه نشد</a:t>
            </a:r>
            <a:endParaRPr lang="en-US" sz="36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2437766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610" y="133990"/>
            <a:ext cx="9579935" cy="6601166"/>
          </a:xfrm>
          <a:prstGeom prst="rect">
            <a:avLst/>
          </a:prstGeom>
        </p:spPr>
        <p:txBody>
          <a:bodyPr wrap="square">
            <a:spAutoFit/>
          </a:bodyPr>
          <a:lstStyle/>
          <a:p>
            <a:pPr marL="180340" indent="180340" algn="just" rtl="1">
              <a:lnSpc>
                <a:spcPct val="200000"/>
              </a:lnSpc>
            </a:pPr>
            <a:r>
              <a:rPr lang="fa-IR" sz="2800" dirty="0">
                <a:latin typeface="Calibri" panose="020F0502020204030204" pitchFamily="34" charset="0"/>
                <a:ea typeface="Calibri" panose="020F0502020204030204" pitchFamily="34" charset="0"/>
                <a:cs typeface="B Titr" panose="00000700000000000000" pitchFamily="2" charset="-78"/>
              </a:rPr>
              <a:t>وقتی کنوانسیون حقوق کودک از نقش والدین در مراقبت از کودک نام می­برد مقصود «والدین دارای فرزند خارج از چارچوب ازدواج» و «والدین همجنس» نیز می­باشد و پس از تحقیق دقیقی که در عبارات «کمیته حقوق کودک سازمان ملل» انجام شد مشخص شد این کمیته به همه کشورهای عضو تأکید کرده که والدین همجنس باز </a:t>
            </a:r>
            <a:r>
              <a:rPr lang="fa-IR" sz="2400" dirty="0">
                <a:latin typeface="Calibri" panose="020F0502020204030204" pitchFamily="34" charset="0"/>
                <a:ea typeface="Calibri" panose="020F0502020204030204" pitchFamily="34" charset="0"/>
                <a:cs typeface="B Titr" panose="00000700000000000000" pitchFamily="2" charset="-78"/>
              </a:rPr>
              <a:t>(که کودکی را به فرزندی تقبل کرده­اند</a:t>
            </a:r>
            <a:r>
              <a:rPr lang="fa-IR" sz="2400" dirty="0" smtClean="0">
                <a:latin typeface="Calibri" panose="020F0502020204030204" pitchFamily="34" charset="0"/>
                <a:ea typeface="Calibri" panose="020F0502020204030204" pitchFamily="34" charset="0"/>
                <a:cs typeface="B Titr" panose="00000700000000000000" pitchFamily="2" charset="-78"/>
              </a:rPr>
              <a:t>)</a:t>
            </a:r>
            <a:r>
              <a:rPr lang="fa-IR" dirty="0">
                <a:latin typeface="Calibri" panose="020F0502020204030204" pitchFamily="34" charset="0"/>
                <a:ea typeface="Calibri" panose="020F0502020204030204" pitchFamily="34" charset="0"/>
                <a:cs typeface="B Titr" panose="00000700000000000000" pitchFamily="2" charset="-78"/>
              </a:rPr>
              <a:t> و </a:t>
            </a:r>
            <a:r>
              <a:rPr lang="fa-IR" sz="2800" dirty="0">
                <a:latin typeface="Calibri" panose="020F0502020204030204" pitchFamily="34" charset="0"/>
                <a:ea typeface="Calibri" panose="020F0502020204030204" pitchFamily="34" charset="0"/>
                <a:cs typeface="B Titr" panose="00000700000000000000" pitchFamily="2" charset="-78"/>
              </a:rPr>
              <a:t>والدین صاحب فرزند از روابط نامشروع، باید از جایگاه و حقوقی مساوی با والدینی که بر اثر ازدواج دارای فرزند شده­اند برخورددار باشند. </a:t>
            </a:r>
            <a:endParaRPr lang="en-US" sz="2800" dirty="0">
              <a:latin typeface="Calibri" panose="020F0502020204030204" pitchFamily="34" charset="0"/>
              <a:ea typeface="Calibri" panose="020F0502020204030204" pitchFamily="34" charset="0"/>
              <a:cs typeface="B Titr" panose="00000700000000000000" pitchFamily="2" charset="-78"/>
            </a:endParaRPr>
          </a:p>
          <a:p>
            <a:pPr marL="180340" indent="180340" algn="just" rtl="1">
              <a:lnSpc>
                <a:spcPct val="200000"/>
              </a:lnSpc>
              <a:spcAft>
                <a:spcPts val="0"/>
              </a:spcAft>
            </a:pPr>
            <a:endParaRPr lang="en-US"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3178435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931" y="1250410"/>
            <a:ext cx="8644269" cy="3277820"/>
          </a:xfrm>
          <a:prstGeom prst="rect">
            <a:avLst/>
          </a:prstGeom>
        </p:spPr>
        <p:txBody>
          <a:bodyPr wrap="square">
            <a:spAutoFit/>
          </a:bodyPr>
          <a:lstStyle/>
          <a:p>
            <a:pPr marL="180340"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3- چون مبانی حاکم بر سند آموزش 2030 الف) سکولار می­باشد ب) به مصالح ملی کشور توجهی ندارد. </a:t>
            </a:r>
            <a:endParaRPr lang="en-US" sz="36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13195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456" y="558756"/>
            <a:ext cx="10252037" cy="6001643"/>
          </a:xfrm>
          <a:prstGeom prst="rect">
            <a:avLst/>
          </a:prstGeom>
        </p:spPr>
        <p:txBody>
          <a:bodyPr wrap="square">
            <a:spAutoFit/>
          </a:bodyPr>
          <a:lstStyle/>
          <a:p>
            <a:pPr marL="457200" indent="180340" algn="just" rtl="1">
              <a:lnSpc>
                <a:spcPct val="20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آنچه در اسناد بالادستی نظام با توجه به دیدگاه­های اسلامی و مصالح ملی تدوین شده مغفول می­ماند نمونه­های اندکی از این موارد عبارت است از اموری که بارها و بارها در سند تحول بنیادین آموزش و پرورش و سند نقشه جامع علمی کشور بر آنها تأکید شده و در سند </a:t>
            </a:r>
            <a:r>
              <a:rPr lang="fa-IR" sz="3200" dirty="0">
                <a:solidFill>
                  <a:srgbClr val="C00000"/>
                </a:solidFill>
                <a:latin typeface="Calibri" panose="020F0502020204030204" pitchFamily="34" charset="0"/>
                <a:ea typeface="Calibri" panose="020F0502020204030204" pitchFamily="34" charset="0"/>
                <a:cs typeface="B Titr" panose="00000700000000000000" pitchFamily="2" charset="-78"/>
              </a:rPr>
              <a:t>«چارچوب عمل ملی آموزش 2030» </a:t>
            </a:r>
            <a:r>
              <a:rPr lang="fa-IR" sz="3200" dirty="0">
                <a:latin typeface="Calibri" panose="020F0502020204030204" pitchFamily="34" charset="0"/>
                <a:ea typeface="Calibri" panose="020F0502020204030204" pitchFamily="34" charset="0"/>
                <a:cs typeface="B Titr" panose="00000700000000000000" pitchFamily="2" charset="-78"/>
              </a:rPr>
              <a:t>هیچ اثری از آنها یافت نمی­شود از جمله: </a:t>
            </a:r>
            <a:endParaRPr lang="en-US" sz="3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0123275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13" y="477587"/>
            <a:ext cx="8452883" cy="6140142"/>
          </a:xfrm>
          <a:prstGeom prst="rect">
            <a:avLst/>
          </a:prstGeom>
        </p:spPr>
        <p:txBody>
          <a:bodyPr wrap="square">
            <a:spAutoFit/>
          </a:bodyPr>
          <a:lstStyle/>
          <a:p>
            <a:pPr marL="180340" indent="180340" algn="just" rtl="1">
              <a:lnSpc>
                <a:spcPct val="150000"/>
              </a:lnSpc>
            </a:pPr>
            <a:r>
              <a:rPr lang="fa-IR" sz="2400" dirty="0" smtClean="0">
                <a:latin typeface="Calibri" panose="020F0502020204030204" pitchFamily="34" charset="0"/>
                <a:ea typeface="Calibri" panose="020F0502020204030204" pitchFamily="34" charset="0"/>
                <a:cs typeface="B Titr" panose="00000700000000000000" pitchFamily="2" charset="-78"/>
              </a:rPr>
              <a:t>مفاهیمی </a:t>
            </a:r>
            <a:r>
              <a:rPr lang="fa-IR" sz="2400" dirty="0">
                <a:latin typeface="Calibri" panose="020F0502020204030204" pitchFamily="34" charset="0"/>
                <a:ea typeface="Calibri" panose="020F0502020204030204" pitchFamily="34" charset="0"/>
                <a:cs typeface="B Titr" panose="00000700000000000000" pitchFamily="2" charset="-78"/>
              </a:rPr>
              <a:t>چون اعتقاد به خدا، وحی، معاد، نبوت و امامت، رهبری نظام اسلامی و ولایت فقیه، آزادی توأم با مسئولیت در برابر خدا، ارزش­های انقلاب، حمایت از مستضعفان جهان، مبارزه با استکبار، مصادیق تقوای الهی، جهاد، امر به معروف و نهی از منکر، تولی و تبری، عفت، شجاعت، </a:t>
            </a:r>
            <a:r>
              <a:rPr lang="fa-IR" sz="2400" dirty="0" smtClean="0">
                <a:latin typeface="Calibri" panose="020F0502020204030204" pitchFamily="34" charset="0"/>
                <a:ea typeface="Calibri" panose="020F0502020204030204" pitchFamily="34" charset="0"/>
                <a:cs typeface="B Titr" panose="00000700000000000000" pitchFamily="2" charset="-78"/>
              </a:rPr>
              <a:t>انسجام </a:t>
            </a:r>
            <a:r>
              <a:rPr lang="fa-IR" sz="2400" dirty="0">
                <a:latin typeface="Calibri" panose="020F0502020204030204" pitchFamily="34" charset="0"/>
                <a:ea typeface="Calibri" panose="020F0502020204030204" pitchFamily="34" charset="0"/>
                <a:cs typeface="B Titr" panose="00000700000000000000" pitchFamily="2" charset="-78"/>
              </a:rPr>
              <a:t>ملی، بیان تکالیف دینی، توجه به تمدن اسلامی ـ ایرانی، آرمانی بودن جامعه عدل مهدوی، خدا محوری نه انسان محوری، اهمیت پاکدامنی و ازدواج، استحکام خانواده، ارزش­ها، نقش­ها و مسئولیت­های جنسیتی (دختران – پسران)، عدالت، قناعت و انضباط مالی و پرهیز از اسراف، معاش حلال، توجه به طبیعت به عنوان امانت الهی، مرزهای حلال و حرام در رفتارها، بزرگداشت ایام الله، تعظیم مجالس و اماکن مذهبی، انس با دعا و توسل، آموزش قرآن و ...  </a:t>
            </a:r>
            <a:endParaRPr lang="en-US" sz="24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2515001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159" y="1544139"/>
            <a:ext cx="9377916" cy="3416320"/>
          </a:xfrm>
          <a:prstGeom prst="rect">
            <a:avLst/>
          </a:prstGeom>
        </p:spPr>
        <p:txBody>
          <a:bodyPr wrap="square">
            <a:spAutoFit/>
          </a:bodyPr>
          <a:lstStyle/>
          <a:p>
            <a:pPr marL="180340"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و از جمله برخی از اموری که در سیاست­های کلی ایجاد تحول در نظام آموزش و پرورش، ابلاغی مقام معظم رهبری بر آن تأکید شده است مانند: </a:t>
            </a:r>
            <a:endParaRPr lang="en-US" sz="36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4230022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382"/>
            <a:ext cx="10725374" cy="6752618"/>
          </a:xfrm>
          <a:prstGeom prst="rect">
            <a:avLst/>
          </a:prstGeom>
        </p:spPr>
        <p:txBody>
          <a:bodyPr wrap="square">
            <a:spAutoFit/>
          </a:bodyPr>
          <a:lstStyle/>
          <a:p>
            <a:pPr marL="285750" indent="-285750" algn="just" rtl="1">
              <a:lnSpc>
                <a:spcPct val="120000"/>
              </a:lnSpc>
              <a:spcBef>
                <a:spcPts val="600"/>
              </a:spcBef>
              <a:spcAft>
                <a:spcPts val="600"/>
              </a:spcAft>
              <a:buFontTx/>
              <a:buChar char="-"/>
            </a:pPr>
            <a:r>
              <a:rPr lang="fa-IR" sz="2000" dirty="0" smtClean="0">
                <a:latin typeface="Calibri" panose="020F0502020204030204" pitchFamily="34" charset="0"/>
                <a:ea typeface="Calibri" panose="020F0502020204030204" pitchFamily="34" charset="0"/>
                <a:cs typeface="B Titr" panose="00000700000000000000" pitchFamily="2" charset="-78"/>
              </a:rPr>
              <a:t>تحول </a:t>
            </a:r>
            <a:r>
              <a:rPr lang="fa-IR" sz="2000" dirty="0">
                <a:latin typeface="Calibri" panose="020F0502020204030204" pitchFamily="34" charset="0"/>
                <a:ea typeface="Calibri" panose="020F0502020204030204" pitchFamily="34" charset="0"/>
                <a:cs typeface="B Titr" panose="00000700000000000000" pitchFamily="2" charset="-78"/>
              </a:rPr>
              <a:t>در نظام آموزش و پرورش مبتنی بر فلسفه تعلیم و تربیت اسلامی با تأکید بر تربیت انسان­های مؤمن، پرهیزکار، متخلق به اخلاق اسلامی، ظلم ستیز، </a:t>
            </a:r>
            <a:r>
              <a:rPr lang="fa-IR" sz="2000" dirty="0" smtClean="0">
                <a:latin typeface="Calibri" panose="020F0502020204030204" pitchFamily="34" charset="0"/>
                <a:ea typeface="Calibri" panose="020F0502020204030204" pitchFamily="34" charset="0"/>
                <a:cs typeface="B Titr" panose="00000700000000000000" pitchFamily="2" charset="-78"/>
              </a:rPr>
              <a:t>...  </a:t>
            </a:r>
            <a:r>
              <a:rPr lang="fa-IR" sz="1400" dirty="0">
                <a:latin typeface="Calibri" panose="020F0502020204030204" pitchFamily="34" charset="0"/>
                <a:ea typeface="Calibri" panose="020F0502020204030204" pitchFamily="34" charset="0"/>
                <a:cs typeface="B Titr" panose="00000700000000000000" pitchFamily="2" charset="-78"/>
              </a:rPr>
              <a:t>(بند 1) </a:t>
            </a:r>
            <a:endParaRPr lang="fa-IR" sz="1400" dirty="0" smtClean="0">
              <a:latin typeface="Calibri" panose="020F0502020204030204" pitchFamily="34" charset="0"/>
              <a:ea typeface="Calibri" panose="020F0502020204030204" pitchFamily="34" charset="0"/>
              <a:cs typeface="B Titr" panose="00000700000000000000" pitchFamily="2" charset="-78"/>
            </a:endParaRPr>
          </a:p>
          <a:p>
            <a:pPr algn="just" rtl="1">
              <a:lnSpc>
                <a:spcPct val="120000"/>
              </a:lnSpc>
              <a:spcBef>
                <a:spcPts val="600"/>
              </a:spcBef>
              <a:spcAft>
                <a:spcPts val="600"/>
              </a:spcAft>
            </a:pPr>
            <a:r>
              <a:rPr lang="fa-IR" sz="2000" dirty="0" smtClean="0">
                <a:latin typeface="Calibri" panose="020F0502020204030204" pitchFamily="34" charset="0"/>
                <a:ea typeface="Calibri" panose="020F0502020204030204" pitchFamily="34" charset="0"/>
                <a:cs typeface="B Titr" panose="00000700000000000000" pitchFamily="2" charset="-78"/>
              </a:rPr>
              <a:t>– </a:t>
            </a:r>
            <a:r>
              <a:rPr lang="fa-IR" sz="2000" dirty="0">
                <a:latin typeface="Calibri" panose="020F0502020204030204" pitchFamily="34" charset="0"/>
                <a:ea typeface="Calibri" panose="020F0502020204030204" pitchFamily="34" charset="0"/>
                <a:cs typeface="B Titr" panose="00000700000000000000" pitchFamily="2" charset="-78"/>
              </a:rPr>
              <a:t>اهتمام به تقویت فرهنگ و تربیت اسلامی ـ ایرانی </a:t>
            </a:r>
            <a:r>
              <a:rPr lang="fa-IR" sz="1400" dirty="0">
                <a:latin typeface="Calibri" panose="020F0502020204030204" pitchFamily="34" charset="0"/>
                <a:ea typeface="Calibri" panose="020F0502020204030204" pitchFamily="34" charset="0"/>
                <a:cs typeface="B Titr" panose="00000700000000000000" pitchFamily="2" charset="-78"/>
              </a:rPr>
              <a:t>(بند 4-1) </a:t>
            </a:r>
            <a:endParaRPr lang="fa-IR" sz="1400" dirty="0" smtClean="0">
              <a:latin typeface="Calibri" panose="020F0502020204030204" pitchFamily="34" charset="0"/>
              <a:ea typeface="Calibri" panose="020F0502020204030204" pitchFamily="34" charset="0"/>
              <a:cs typeface="B Titr" panose="00000700000000000000" pitchFamily="2" charset="-78"/>
            </a:endParaRPr>
          </a:p>
          <a:p>
            <a:pPr algn="just" rtl="1">
              <a:lnSpc>
                <a:spcPct val="120000"/>
              </a:lnSpc>
              <a:spcBef>
                <a:spcPts val="600"/>
              </a:spcBef>
              <a:spcAft>
                <a:spcPts val="600"/>
              </a:spcAft>
            </a:pPr>
            <a:r>
              <a:rPr lang="fa-IR" sz="2000" dirty="0" smtClean="0">
                <a:latin typeface="Calibri" panose="020F0502020204030204" pitchFamily="34" charset="0"/>
                <a:ea typeface="Calibri" panose="020F0502020204030204" pitchFamily="34" charset="0"/>
                <a:cs typeface="B Titr" panose="00000700000000000000" pitchFamily="2" charset="-78"/>
              </a:rPr>
              <a:t>- تبیین </a:t>
            </a:r>
            <a:r>
              <a:rPr lang="fa-IR" sz="2000" dirty="0">
                <a:latin typeface="Calibri" panose="020F0502020204030204" pitchFamily="34" charset="0"/>
                <a:ea typeface="Calibri" panose="020F0502020204030204" pitchFamily="34" charset="0"/>
                <a:cs typeface="B Titr" panose="00000700000000000000" pitchFamily="2" charset="-78"/>
              </a:rPr>
              <a:t>اندیشه­ی دینی ـ سیاسی امام خمینی (ره)، مبانی جمهوری اسلامی و ولایت فقیه و اصول ثابت قانون اساسی در مقاطع مختلف تحصیلی </a:t>
            </a:r>
            <a:r>
              <a:rPr lang="fa-IR" sz="1400" dirty="0">
                <a:latin typeface="Calibri" panose="020F0502020204030204" pitchFamily="34" charset="0"/>
                <a:ea typeface="Calibri" panose="020F0502020204030204" pitchFamily="34" charset="0"/>
                <a:cs typeface="B Titr" panose="00000700000000000000" pitchFamily="2" charset="-78"/>
              </a:rPr>
              <a:t>(بند 4-3) </a:t>
            </a:r>
            <a:endParaRPr lang="fa-IR" sz="1400" dirty="0" smtClean="0">
              <a:latin typeface="Calibri" panose="020F0502020204030204" pitchFamily="34" charset="0"/>
              <a:ea typeface="Calibri" panose="020F0502020204030204" pitchFamily="34" charset="0"/>
              <a:cs typeface="B Titr" panose="00000700000000000000" pitchFamily="2" charset="-78"/>
            </a:endParaRPr>
          </a:p>
          <a:p>
            <a:pPr algn="just" rtl="1">
              <a:lnSpc>
                <a:spcPct val="120000"/>
              </a:lnSpc>
              <a:spcBef>
                <a:spcPts val="600"/>
              </a:spcBef>
              <a:spcAft>
                <a:spcPts val="600"/>
              </a:spcAft>
            </a:pPr>
            <a:r>
              <a:rPr lang="fa-IR" sz="2000" dirty="0">
                <a:latin typeface="Calibri" panose="020F0502020204030204" pitchFamily="34" charset="0"/>
                <a:ea typeface="Calibri" panose="020F0502020204030204" pitchFamily="34" charset="0"/>
                <a:cs typeface="B Titr" panose="00000700000000000000" pitchFamily="2" charset="-78"/>
              </a:rPr>
              <a:t>- توسعه­ی فرهنگ و معارف اسلامی و یادگیری قرآن (روخوانی، روانخوانی و مفاهیم) و تقویت انس دانش­آموزان با قران و سیره­ی پیامبر اکرم (ص) و اهل بیت (ع) و گسترش فرهنگ اقامه­ی نماز </a:t>
            </a:r>
            <a:r>
              <a:rPr lang="fa-IR" sz="1400" dirty="0">
                <a:latin typeface="Calibri" panose="020F0502020204030204" pitchFamily="34" charset="0"/>
                <a:ea typeface="Calibri" panose="020F0502020204030204" pitchFamily="34" charset="0"/>
                <a:cs typeface="B Titr" panose="00000700000000000000" pitchFamily="2" charset="-78"/>
              </a:rPr>
              <a:t>(بند 4-4) </a:t>
            </a:r>
            <a:endParaRPr lang="fa-IR" sz="1400" dirty="0" smtClean="0">
              <a:latin typeface="Calibri" panose="020F0502020204030204" pitchFamily="34" charset="0"/>
              <a:ea typeface="Calibri" panose="020F0502020204030204" pitchFamily="34" charset="0"/>
              <a:cs typeface="B Titr" panose="00000700000000000000" pitchFamily="2" charset="-78"/>
            </a:endParaRPr>
          </a:p>
          <a:p>
            <a:pPr algn="just" rtl="1">
              <a:lnSpc>
                <a:spcPct val="120000"/>
              </a:lnSpc>
              <a:spcBef>
                <a:spcPts val="600"/>
              </a:spcBef>
              <a:spcAft>
                <a:spcPts val="600"/>
              </a:spcAft>
            </a:pPr>
            <a:r>
              <a:rPr lang="fa-IR" sz="2000" dirty="0">
                <a:latin typeface="Calibri" panose="020F0502020204030204" pitchFamily="34" charset="0"/>
                <a:ea typeface="Calibri" panose="020F0502020204030204" pitchFamily="34" charset="0"/>
                <a:cs typeface="B Titr" panose="00000700000000000000" pitchFamily="2" charset="-78"/>
              </a:rPr>
              <a:t>- ارتقاء معرفت و بصیرت دینی برای رشد و تعالی معنوی و اخلاقی معلمان و دانش­آموزان و تلاش برای ارتقاء معنوی خانواده­ها </a:t>
            </a:r>
            <a:r>
              <a:rPr lang="fa-IR" sz="1400" dirty="0">
                <a:latin typeface="Calibri" panose="020F0502020204030204" pitchFamily="34" charset="0"/>
                <a:ea typeface="Calibri" panose="020F0502020204030204" pitchFamily="34" charset="0"/>
                <a:cs typeface="B Titr" panose="00000700000000000000" pitchFamily="2" charset="-78"/>
              </a:rPr>
              <a:t>(بند 5-1) </a:t>
            </a:r>
            <a:endParaRPr lang="fa-IR" sz="1400" dirty="0" smtClean="0">
              <a:latin typeface="Calibri" panose="020F0502020204030204" pitchFamily="34" charset="0"/>
              <a:ea typeface="Calibri" panose="020F0502020204030204" pitchFamily="34" charset="0"/>
              <a:cs typeface="B Titr" panose="00000700000000000000" pitchFamily="2" charset="-78"/>
            </a:endParaRPr>
          </a:p>
          <a:p>
            <a:pPr algn="just" rtl="1">
              <a:lnSpc>
                <a:spcPct val="120000"/>
              </a:lnSpc>
              <a:spcBef>
                <a:spcPts val="600"/>
              </a:spcBef>
              <a:spcAft>
                <a:spcPts val="600"/>
              </a:spcAft>
            </a:pPr>
            <a:r>
              <a:rPr lang="fa-IR" sz="2000" dirty="0">
                <a:latin typeface="Calibri" panose="020F0502020204030204" pitchFamily="34" charset="0"/>
                <a:ea typeface="Calibri" panose="020F0502020204030204" pitchFamily="34" charset="0"/>
                <a:cs typeface="B Titr" panose="00000700000000000000" pitchFamily="2" charset="-78"/>
              </a:rPr>
              <a:t>- رشد بینش دینی، سیاسی و اجتماعی دانش­آموزان و اهتمام به جامعه­پذیری برای تحکیم وحدت و همبستگی ملی، وطن دوستی و مقابله­ی هوشمندانه­ با تهاجم فرهنگی و پاسداشت استقلال، ...، مردم سالاری دینی و منافع ملی </a:t>
            </a:r>
            <a:r>
              <a:rPr lang="fa-IR" sz="1600" dirty="0">
                <a:latin typeface="Calibri" panose="020F0502020204030204" pitchFamily="34" charset="0"/>
                <a:ea typeface="Calibri" panose="020F0502020204030204" pitchFamily="34" charset="0"/>
                <a:cs typeface="B Titr" panose="00000700000000000000" pitchFamily="2" charset="-78"/>
              </a:rPr>
              <a:t>(</a:t>
            </a:r>
            <a:r>
              <a:rPr lang="fa-IR" sz="1400" dirty="0">
                <a:latin typeface="Calibri" panose="020F0502020204030204" pitchFamily="34" charset="0"/>
                <a:ea typeface="Calibri" panose="020F0502020204030204" pitchFamily="34" charset="0"/>
                <a:cs typeface="B Titr" panose="00000700000000000000" pitchFamily="2" charset="-78"/>
              </a:rPr>
              <a:t>بند 3-5) </a:t>
            </a:r>
            <a:endParaRPr lang="fa-IR" sz="1400" dirty="0" smtClean="0">
              <a:latin typeface="Calibri" panose="020F0502020204030204" pitchFamily="34" charset="0"/>
              <a:ea typeface="Calibri" panose="020F0502020204030204" pitchFamily="34" charset="0"/>
              <a:cs typeface="B Titr" panose="00000700000000000000" pitchFamily="2" charset="-78"/>
            </a:endParaRPr>
          </a:p>
          <a:p>
            <a:pPr algn="just" rtl="1">
              <a:lnSpc>
                <a:spcPct val="120000"/>
              </a:lnSpc>
              <a:spcBef>
                <a:spcPts val="600"/>
              </a:spcBef>
              <a:spcAft>
                <a:spcPts val="600"/>
              </a:spcAft>
            </a:pPr>
            <a:r>
              <a:rPr lang="fa-IR" sz="2000" dirty="0">
                <a:latin typeface="Calibri" panose="020F0502020204030204" pitchFamily="34" charset="0"/>
                <a:ea typeface="Calibri" panose="020F0502020204030204" pitchFamily="34" charset="0"/>
                <a:cs typeface="B Titr" panose="00000700000000000000" pitchFamily="2" charset="-78"/>
              </a:rPr>
              <a:t>- ایجاد  زمینه مشارکت ... حوزه­های علمیه ... در فرآیند تعلیم و تربیت </a:t>
            </a:r>
            <a:r>
              <a:rPr lang="fa-IR" sz="1400" dirty="0">
                <a:latin typeface="Calibri" panose="020F0502020204030204" pitchFamily="34" charset="0"/>
                <a:ea typeface="Calibri" panose="020F0502020204030204" pitchFamily="34" charset="0"/>
                <a:cs typeface="B Titr" panose="00000700000000000000" pitchFamily="2" charset="-78"/>
              </a:rPr>
              <a:t>(بند 1-6) </a:t>
            </a:r>
          </a:p>
          <a:p>
            <a:pPr algn="just" rtl="1">
              <a:lnSpc>
                <a:spcPct val="120000"/>
              </a:lnSpc>
              <a:spcBef>
                <a:spcPts val="600"/>
              </a:spcBef>
              <a:spcAft>
                <a:spcPts val="600"/>
              </a:spcAft>
            </a:pPr>
            <a:r>
              <a:rPr lang="fa-IR" sz="2000" dirty="0">
                <a:latin typeface="Calibri" panose="020F0502020204030204" pitchFamily="34" charset="0"/>
                <a:ea typeface="Calibri" panose="020F0502020204030204" pitchFamily="34" charset="0"/>
                <a:cs typeface="B Titr" panose="00000700000000000000" pitchFamily="2" charset="-78"/>
              </a:rPr>
              <a:t>- ضابطه­مند سازی، به­سازی، زیباسازی، مقاوم­سازی و مصون سازی مدارس با رعایت اصول معماری اسلامی ـ ایرانی </a:t>
            </a:r>
            <a:r>
              <a:rPr lang="fa-IR" sz="1400" dirty="0">
                <a:latin typeface="Calibri" panose="020F0502020204030204" pitchFamily="34" charset="0"/>
                <a:ea typeface="Calibri" panose="020F0502020204030204" pitchFamily="34" charset="0"/>
                <a:cs typeface="B Titr" panose="00000700000000000000" pitchFamily="2" charset="-78"/>
              </a:rPr>
              <a:t>(بند 1-7) </a:t>
            </a:r>
            <a:endParaRPr lang="en-US" sz="1400" dirty="0">
              <a:latin typeface="Calibri" panose="020F0502020204030204" pitchFamily="34" charset="0"/>
              <a:ea typeface="Calibri" panose="020F0502020204030204" pitchFamily="34" charset="0"/>
              <a:cs typeface="B Titr" panose="00000700000000000000" pitchFamily="2" charset="-78"/>
            </a:endParaRPr>
          </a:p>
          <a:p>
            <a:pPr algn="just" rtl="1">
              <a:lnSpc>
                <a:spcPct val="120000"/>
              </a:lnSpc>
              <a:spcBef>
                <a:spcPts val="600"/>
              </a:spcBef>
              <a:spcAft>
                <a:spcPts val="600"/>
              </a:spcAft>
            </a:pPr>
            <a:r>
              <a:rPr lang="fa-IR" sz="2000" dirty="0">
                <a:latin typeface="Calibri" panose="020F0502020204030204" pitchFamily="34" charset="0"/>
                <a:ea typeface="Calibri" panose="020F0502020204030204" pitchFamily="34" charset="0"/>
                <a:cs typeface="B Titr" panose="00000700000000000000" pitchFamily="2" charset="-78"/>
              </a:rPr>
              <a:t>- تأمین ثبات مدیریت در آموزش و پرورش با رویکرد ارزشی و انقلابی ... </a:t>
            </a:r>
            <a:r>
              <a:rPr lang="fa-IR" sz="1400" dirty="0">
                <a:latin typeface="Calibri" panose="020F0502020204030204" pitchFamily="34" charset="0"/>
                <a:ea typeface="Calibri" panose="020F0502020204030204" pitchFamily="34" charset="0"/>
                <a:cs typeface="B Titr" panose="00000700000000000000" pitchFamily="2" charset="-78"/>
              </a:rPr>
              <a:t>(بند 10) </a:t>
            </a:r>
            <a:endParaRPr lang="en-US" sz="14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2315249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322" y="1738896"/>
            <a:ext cx="8920716" cy="1251625"/>
          </a:xfrm>
          <a:prstGeom prst="rect">
            <a:avLst/>
          </a:prstGeom>
        </p:spPr>
        <p:txBody>
          <a:bodyPr wrap="square">
            <a:spAutoFit/>
          </a:bodyPr>
          <a:lstStyle/>
          <a:p>
            <a:pPr marL="180340" indent="-180340" algn="just" rtl="1">
              <a:lnSpc>
                <a:spcPct val="107000"/>
              </a:lnSpc>
              <a:spcAft>
                <a:spcPts val="0"/>
              </a:spcAft>
            </a:pPr>
            <a:endParaRPr lang="fa-IR" sz="3600" dirty="0" smtClean="0">
              <a:latin typeface="Calibri" panose="020F0502020204030204" pitchFamily="34" charset="0"/>
              <a:ea typeface="Calibri" panose="020F0502020204030204" pitchFamily="34" charset="0"/>
              <a:cs typeface="B Titr" panose="00000700000000000000" pitchFamily="2" charset="-78"/>
            </a:endParaRPr>
          </a:p>
          <a:p>
            <a:pPr marL="180340" indent="-180340" algn="just" rtl="1">
              <a:lnSpc>
                <a:spcPct val="107000"/>
              </a:lnSpc>
              <a:spcAft>
                <a:spcPts val="0"/>
              </a:spcAft>
            </a:pPr>
            <a:endParaRPr lang="en-US" sz="36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57</a:t>
            </a:fld>
            <a:endParaRPr lang="en-US" dirty="0"/>
          </a:p>
        </p:txBody>
      </p:sp>
      <p:sp>
        <p:nvSpPr>
          <p:cNvPr id="4" name="Rectangle 3"/>
          <p:cNvSpPr/>
          <p:nvPr/>
        </p:nvSpPr>
        <p:spPr>
          <a:xfrm>
            <a:off x="627322" y="1313593"/>
            <a:ext cx="8814390" cy="3539430"/>
          </a:xfrm>
          <a:prstGeom prst="rect">
            <a:avLst/>
          </a:prstGeom>
        </p:spPr>
        <p:txBody>
          <a:bodyPr wrap="square">
            <a:spAutoFit/>
          </a:bodyPr>
          <a:lstStyle/>
          <a:p>
            <a:pPr marL="180340" indent="-180340" algn="just" rtl="1">
              <a:lnSpc>
                <a:spcPct val="200000"/>
              </a:lnSpc>
              <a:spcAft>
                <a:spcPts val="0"/>
              </a:spcAft>
            </a:pPr>
            <a:r>
              <a:rPr lang="fa-IR" sz="2800" dirty="0">
                <a:latin typeface="Calibri" panose="020F0502020204030204" pitchFamily="34" charset="0"/>
                <a:ea typeface="Calibri" panose="020F0502020204030204" pitchFamily="34" charset="0"/>
                <a:cs typeface="B Titr" panose="00000700000000000000" pitchFamily="2" charset="-78"/>
              </a:rPr>
              <a:t>3-2-</a:t>
            </a:r>
            <a:r>
              <a:rPr lang="fa-IR" sz="2800" b="1" dirty="0">
                <a:latin typeface="Calibri" panose="020F0502020204030204" pitchFamily="34" charset="0"/>
                <a:ea typeface="Calibri" panose="020F0502020204030204" pitchFamily="34" charset="0"/>
                <a:cs typeface="B Titr" panose="00000700000000000000" pitchFamily="2" charset="-78"/>
              </a:rPr>
              <a:t> </a:t>
            </a:r>
            <a:r>
              <a:rPr lang="fa-IR" sz="2800" dirty="0">
                <a:latin typeface="Calibri" panose="020F0502020204030204" pitchFamily="34" charset="0"/>
                <a:ea typeface="Calibri" panose="020F0502020204030204" pitchFamily="34" charset="0"/>
                <a:cs typeface="B Titr" panose="00000700000000000000" pitchFamily="2" charset="-78"/>
              </a:rPr>
              <a:t>پیشتازی جمهوری اسلامی ایران در همکاری با جهان اسلام (حال آنکه حاصل سند 2030 هضم شدن جمهوری اسلامی ایران در تعاملات بین­المللی سازمان ملل </a:t>
            </a:r>
            <a:r>
              <a:rPr lang="fa-IR" sz="2800" dirty="0" smtClean="0">
                <a:latin typeface="Calibri" panose="020F0502020204030204" pitchFamily="34" charset="0"/>
                <a:ea typeface="Calibri" panose="020F0502020204030204" pitchFamily="34" charset="0"/>
                <a:cs typeface="B Titr" panose="00000700000000000000" pitchFamily="2" charset="-78"/>
              </a:rPr>
              <a:t>و نقشه جهانی سازی این </a:t>
            </a:r>
            <a:r>
              <a:rPr lang="fa-IR" sz="2800" dirty="0">
                <a:latin typeface="Calibri" panose="020F0502020204030204" pitchFamily="34" charset="0"/>
                <a:ea typeface="Calibri" panose="020F0502020204030204" pitchFamily="34" charset="0"/>
                <a:cs typeface="B Titr" panose="00000700000000000000" pitchFamily="2" charset="-78"/>
              </a:rPr>
              <a:t>نهاد خواهد بود)</a:t>
            </a:r>
            <a:endParaRPr lang="en-US" dirty="0">
              <a:effectLst/>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740609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13" y="916214"/>
            <a:ext cx="10582941" cy="4555093"/>
          </a:xfrm>
          <a:prstGeom prst="rect">
            <a:avLst/>
          </a:prstGeom>
        </p:spPr>
        <p:txBody>
          <a:bodyPr wrap="square">
            <a:spAutoFit/>
          </a:bodyPr>
          <a:lstStyle/>
          <a:p>
            <a:pPr marL="180340" indent="180340" algn="just" rtl="1">
              <a:lnSpc>
                <a:spcPct val="15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3-3- پذیرش دانشجو متناسب با نیازهای بومی </a:t>
            </a:r>
            <a:r>
              <a:rPr lang="fa-IR" sz="2400" dirty="0">
                <a:latin typeface="Calibri" panose="020F0502020204030204" pitchFamily="34" charset="0"/>
                <a:ea typeface="Calibri" panose="020F0502020204030204" pitchFamily="34" charset="0"/>
                <a:cs typeface="B Titr" panose="00000700000000000000" pitchFamily="2" charset="-78"/>
              </a:rPr>
              <a:t>(مثلاً بی­توجهی به سهمیه­بندی جنسیتی در رشته­هایی که نیاز ویژه به پسران یا دختران است و در آن زمینه کمبود وجود </a:t>
            </a:r>
            <a:r>
              <a:rPr lang="fa-IR" sz="2400" dirty="0" smtClean="0">
                <a:latin typeface="Calibri" panose="020F0502020204030204" pitchFamily="34" charset="0"/>
                <a:ea typeface="Calibri" panose="020F0502020204030204" pitchFamily="34" charset="0"/>
                <a:cs typeface="B Titr" panose="00000700000000000000" pitchFamily="2" charset="-78"/>
              </a:rPr>
              <a:t>دارد)</a:t>
            </a:r>
            <a:r>
              <a:rPr lang="fa-IR" sz="3600" dirty="0" smtClean="0">
                <a:latin typeface="Calibri" panose="020F0502020204030204" pitchFamily="34" charset="0"/>
                <a:ea typeface="Calibri" panose="020F0502020204030204" pitchFamily="34" charset="0"/>
                <a:cs typeface="B Titr" panose="00000700000000000000" pitchFamily="2" charset="-78"/>
              </a:rPr>
              <a:t> </a:t>
            </a:r>
            <a:r>
              <a:rPr lang="fa-IR" sz="3200" dirty="0">
                <a:latin typeface="Calibri" panose="020F0502020204030204" pitchFamily="34" charset="0"/>
                <a:ea typeface="Calibri" panose="020F0502020204030204" pitchFamily="34" charset="0"/>
                <a:cs typeface="B Titr" panose="00000700000000000000" pitchFamily="2" charset="-78"/>
              </a:rPr>
              <a:t>و یا اصرار بر «افزایش دسترسی زنان به آموزش­های فنی و حرفه­ای و «پوشش کامل زنان متقاضی دوره­های آموزش کسب و کار و کارآفرینی </a:t>
            </a:r>
            <a:r>
              <a:rPr lang="fa-IR" sz="2400" dirty="0" smtClean="0">
                <a:latin typeface="Calibri" panose="020F0502020204030204" pitchFamily="34" charset="0"/>
                <a:ea typeface="Calibri" panose="020F0502020204030204" pitchFamily="34" charset="0"/>
                <a:cs typeface="B Titr" panose="00000700000000000000" pitchFamily="2" charset="-78"/>
              </a:rPr>
              <a:t>(در </a:t>
            </a:r>
            <a:r>
              <a:rPr lang="fa-IR" sz="2400" dirty="0">
                <a:latin typeface="Calibri" panose="020F0502020204030204" pitchFamily="34" charset="0"/>
                <a:ea typeface="Calibri" panose="020F0502020204030204" pitchFamily="34" charset="0"/>
                <a:cs typeface="B Titr" panose="00000700000000000000" pitchFamily="2" charset="-78"/>
              </a:rPr>
              <a:t>کشوری که مردان را مسئول تأمین مخارج خانواده اعلام نموده است و به نقش همسری و مادری زنان بیش از اشتغال و فعالیت­های اقتصادی تأکید می­ورزد) </a:t>
            </a:r>
            <a:endParaRPr lang="en-US" sz="2400" dirty="0">
              <a:latin typeface="Calibri" panose="020F0502020204030204" pitchFamily="34" charset="0"/>
              <a:ea typeface="Calibri" panose="020F0502020204030204" pitchFamily="34" charset="0"/>
              <a:cs typeface="B Titr" panose="00000700000000000000" pitchFamily="2" charset="-78"/>
            </a:endParaRPr>
          </a:p>
          <a:p>
            <a:pPr algn="r" rtl="1">
              <a:lnSpc>
                <a:spcPct val="200000"/>
              </a:lnSpc>
              <a:spcAft>
                <a:spcPts val="0"/>
              </a:spcAft>
            </a:pPr>
            <a:r>
              <a:rPr lang="fa-IR" sz="1600" dirty="0">
                <a:latin typeface="B Lotus" panose="00000400000000000000" pitchFamily="2" charset="-78"/>
                <a:ea typeface="Calibri" panose="020F0502020204030204" pitchFamily="34" charset="0"/>
                <a:cs typeface="B Zar" panose="00000400000000000000" pitchFamily="2" charset="-78"/>
              </a:rPr>
              <a:t>- مطابق متن سندچهارچوب عمل ملی آموزش 2030 و نیز بند 16 و 19 بیانیه نهایی نشست عالی رتبه مشورتی در زمینه آموزش 2030 </a:t>
            </a:r>
            <a:endParaRPr lang="en-US" sz="1600" dirty="0">
              <a:latin typeface="Calibri" panose="020F0502020204030204" pitchFamily="34" charset="0"/>
              <a:ea typeface="Calibri" panose="020F0502020204030204" pitchFamily="34" charset="0"/>
              <a:cs typeface="B Zar" panose="000004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634098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223" y="775990"/>
            <a:ext cx="9973340" cy="5262979"/>
          </a:xfrm>
          <a:prstGeom prst="rect">
            <a:avLst/>
          </a:prstGeom>
        </p:spPr>
        <p:txBody>
          <a:bodyPr wrap="square">
            <a:spAutoFit/>
          </a:bodyPr>
          <a:lstStyle/>
          <a:p>
            <a:pPr marL="180340" indent="180340" algn="just" rtl="1">
              <a:lnSpc>
                <a:spcPct val="200000"/>
              </a:lnSpc>
              <a:spcAft>
                <a:spcPts val="0"/>
              </a:spcAft>
            </a:pPr>
            <a:r>
              <a:rPr lang="fa-IR" sz="2800" dirty="0">
                <a:latin typeface="Calibri" panose="020F0502020204030204" pitchFamily="34" charset="0"/>
                <a:ea typeface="Calibri" panose="020F0502020204030204" pitchFamily="34" charset="0"/>
                <a:cs typeface="B Titr" panose="00000700000000000000" pitchFamily="2" charset="-78"/>
              </a:rPr>
              <a:t>3-4- اسلامی سازی علوم انسانی (که در اسناد بالادستی نظام بارها بر آن تأکید شده) </a:t>
            </a:r>
            <a:endParaRPr lang="en-US" dirty="0">
              <a:latin typeface="Calibri" panose="020F0502020204030204" pitchFamily="34" charset="0"/>
              <a:ea typeface="Calibri" panose="020F0502020204030204" pitchFamily="34" charset="0"/>
              <a:cs typeface="B Titr" panose="00000700000000000000" pitchFamily="2" charset="-78"/>
            </a:endParaRPr>
          </a:p>
          <a:p>
            <a:pPr marL="180340" indent="180340" algn="just" rtl="1">
              <a:lnSpc>
                <a:spcPct val="200000"/>
              </a:lnSpc>
              <a:spcAft>
                <a:spcPts val="0"/>
              </a:spcAft>
            </a:pPr>
            <a:r>
              <a:rPr lang="fa-IR" sz="2800" dirty="0">
                <a:latin typeface="Calibri" panose="020F0502020204030204" pitchFamily="34" charset="0"/>
                <a:ea typeface="Calibri" panose="020F0502020204030204" pitchFamily="34" charset="0"/>
                <a:cs typeface="B Titr" panose="00000700000000000000" pitchFamily="2" charset="-78"/>
              </a:rPr>
              <a:t>3-5-</a:t>
            </a:r>
            <a:r>
              <a:rPr lang="fa-IR" sz="2800" b="1" dirty="0">
                <a:latin typeface="Calibri" panose="020F0502020204030204" pitchFamily="34" charset="0"/>
                <a:ea typeface="Calibri" panose="020F0502020204030204" pitchFamily="34" charset="0"/>
                <a:cs typeface="B Titr" panose="00000700000000000000" pitchFamily="2" charset="-78"/>
              </a:rPr>
              <a:t> </a:t>
            </a:r>
            <a:r>
              <a:rPr lang="fa-IR" sz="2800" dirty="0">
                <a:latin typeface="Calibri" panose="020F0502020204030204" pitchFamily="34" charset="0"/>
                <a:ea typeface="Calibri" panose="020F0502020204030204" pitchFamily="34" charset="0"/>
                <a:cs typeface="B Titr" panose="00000700000000000000" pitchFamily="2" charset="-78"/>
              </a:rPr>
              <a:t>اقناع فکری آموزش گیرندگان برای پذیرش اعتقادات ناب اسلامی و ارزش­های اخلاقی (مذکور در سند تحول بنیادین آموزش و پرورش) </a:t>
            </a:r>
            <a:endParaRPr lang="en-US" dirty="0">
              <a:latin typeface="Calibri" panose="020F0502020204030204" pitchFamily="34" charset="0"/>
              <a:ea typeface="Calibri" panose="020F0502020204030204" pitchFamily="34" charset="0"/>
              <a:cs typeface="B Titr" panose="00000700000000000000" pitchFamily="2" charset="-78"/>
            </a:endParaRPr>
          </a:p>
          <a:p>
            <a:pPr marL="180340" indent="180340" algn="just" rtl="1">
              <a:lnSpc>
                <a:spcPct val="200000"/>
              </a:lnSpc>
              <a:spcAft>
                <a:spcPts val="0"/>
              </a:spcAft>
            </a:pPr>
            <a:r>
              <a:rPr lang="fa-IR" sz="2800" dirty="0">
                <a:latin typeface="Calibri" panose="020F0502020204030204" pitchFamily="34" charset="0"/>
                <a:ea typeface="Calibri" panose="020F0502020204030204" pitchFamily="34" charset="0"/>
                <a:cs typeface="B Titr" panose="00000700000000000000" pitchFamily="2" charset="-78"/>
              </a:rPr>
              <a:t>3-6- ایفای نقش الهام بخشی جمهوری اسلامی ایران در سطح منطقه، جهان اسلام و کل جهان (مذکور در اسناد بالادستی نظام) </a:t>
            </a:r>
            <a:endParaRPr lang="en-US"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3465497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913" y="601149"/>
            <a:ext cx="9048306" cy="5201424"/>
          </a:xfrm>
          <a:prstGeom prst="rect">
            <a:avLst/>
          </a:prstGeom>
        </p:spPr>
        <p:txBody>
          <a:bodyPr wrap="square">
            <a:spAutoFit/>
          </a:bodyPr>
          <a:lstStyle/>
          <a:p>
            <a:pPr indent="180340" algn="just" rtl="1">
              <a:lnSpc>
                <a:spcPct val="150000"/>
              </a:lnSpc>
              <a:spcAft>
                <a:spcPts val="0"/>
              </a:spcAft>
            </a:pPr>
            <a:r>
              <a:rPr lang="fa-IR" sz="3200" dirty="0">
                <a:latin typeface="Calibri" panose="020F0502020204030204" pitchFamily="34" charset="0"/>
                <a:ea typeface="Calibri" panose="020F0502020204030204" pitchFamily="34" charset="0"/>
                <a:cs typeface="B Titr" panose="00000700000000000000" pitchFamily="2" charset="-78"/>
              </a:rPr>
              <a:t>در جلسه </a:t>
            </a:r>
            <a:r>
              <a:rPr lang="fa-IR" sz="3200" dirty="0" smtClean="0">
                <a:latin typeface="Calibri" panose="020F0502020204030204" pitchFamily="34" charset="0"/>
                <a:ea typeface="Calibri" panose="020F0502020204030204" pitchFamily="34" charset="0"/>
                <a:cs typeface="B Titr" panose="00000700000000000000" pitchFamily="2" charset="-78"/>
              </a:rPr>
              <a:t>95/6/21 </a:t>
            </a:r>
            <a:r>
              <a:rPr lang="fa-IR" sz="3200" dirty="0">
                <a:latin typeface="Calibri" panose="020F0502020204030204" pitchFamily="34" charset="0"/>
                <a:ea typeface="Calibri" panose="020F0502020204030204" pitchFamily="34" charset="0"/>
                <a:cs typeface="B Titr" panose="00000700000000000000" pitchFamily="2" charset="-78"/>
              </a:rPr>
              <a:t>هماهنگی و ارائه راهکارهای تحقق اهداف و تعهدات </a:t>
            </a:r>
            <a:r>
              <a:rPr lang="fa-IR" sz="3200" dirty="0">
                <a:solidFill>
                  <a:srgbClr val="C00000"/>
                </a:solidFill>
                <a:latin typeface="Calibri" panose="020F0502020204030204" pitchFamily="34" charset="0"/>
                <a:ea typeface="Calibri" panose="020F0502020204030204" pitchFamily="34" charset="0"/>
                <a:cs typeface="B Titr" panose="00000700000000000000" pitchFamily="2" charset="-78"/>
              </a:rPr>
              <a:t>آموزش 2030</a:t>
            </a:r>
            <a:r>
              <a:rPr lang="fa-IR" sz="3200" dirty="0">
                <a:latin typeface="Calibri" panose="020F0502020204030204" pitchFamily="34" charset="0"/>
                <a:ea typeface="Calibri" panose="020F0502020204030204" pitchFamily="34" charset="0"/>
                <a:cs typeface="B Titr" panose="00000700000000000000" pitchFamily="2" charset="-78"/>
              </a:rPr>
              <a:t> همسو با اهداف و تعهدات برنامه اهداف توسعه پایدار، </a:t>
            </a:r>
            <a:r>
              <a:rPr lang="fa-IR" sz="3200" dirty="0">
                <a:solidFill>
                  <a:srgbClr val="C00000"/>
                </a:solidFill>
                <a:latin typeface="Calibri" panose="020F0502020204030204" pitchFamily="34" charset="0"/>
                <a:ea typeface="Calibri" panose="020F0502020204030204" pitchFamily="34" charset="0"/>
                <a:cs typeface="B Titr" panose="00000700000000000000" pitchFamily="2" charset="-78"/>
              </a:rPr>
              <a:t>کارگروه ملی</a:t>
            </a:r>
            <a:r>
              <a:rPr lang="fa-IR" sz="3200" dirty="0">
                <a:latin typeface="Calibri" panose="020F0502020204030204" pitchFamily="34" charset="0"/>
                <a:ea typeface="Calibri" panose="020F0502020204030204" pitchFamily="34" charset="0"/>
                <a:cs typeface="B Titr" panose="00000700000000000000" pitchFamily="2" charset="-78"/>
              </a:rPr>
              <a:t> </a:t>
            </a:r>
            <a:r>
              <a:rPr lang="fa-IR" sz="3200" dirty="0">
                <a:solidFill>
                  <a:srgbClr val="C00000"/>
                </a:solidFill>
                <a:latin typeface="Calibri" panose="020F0502020204030204" pitchFamily="34" charset="0"/>
                <a:ea typeface="Calibri" panose="020F0502020204030204" pitchFamily="34" charset="0"/>
                <a:cs typeface="B Titr" panose="00000700000000000000" pitchFamily="2" charset="-78"/>
              </a:rPr>
              <a:t>2030</a:t>
            </a:r>
            <a:r>
              <a:rPr lang="fa-IR" sz="3200" dirty="0">
                <a:latin typeface="Calibri" panose="020F0502020204030204" pitchFamily="34" charset="0"/>
                <a:ea typeface="Calibri" panose="020F0502020204030204" pitchFamily="34" charset="0"/>
                <a:cs typeface="B Titr" panose="00000700000000000000" pitchFamily="2" charset="-78"/>
              </a:rPr>
              <a:t> با حضور بیش از 20 نفر از مسئولان دستگاه­های اجرایی (معاونین وزرای علوم، بهداشت، آموزش و پرورش، کشور، معاون رئیس جمهور در امور زنان و خانواده، دبیر مرجع ملی کنوانسیون حقوق کودک </a:t>
            </a:r>
            <a:r>
              <a:rPr lang="fa-IR" sz="3200" dirty="0" smtClean="0">
                <a:latin typeface="Calibri" panose="020F0502020204030204" pitchFamily="34" charset="0"/>
                <a:ea typeface="Calibri" panose="020F0502020204030204" pitchFamily="34" charset="0"/>
                <a:cs typeface="B Titr" panose="00000700000000000000" pitchFamily="2" charset="-78"/>
              </a:rPr>
              <a:t>رئیس بهزیستی و </a:t>
            </a:r>
            <a:r>
              <a:rPr lang="fa-IR" sz="3200" dirty="0">
                <a:latin typeface="Calibri" panose="020F0502020204030204" pitchFamily="34" charset="0"/>
                <a:ea typeface="Calibri" panose="020F0502020204030204" pitchFamily="34" charset="0"/>
                <a:cs typeface="B Titr" panose="00000700000000000000" pitchFamily="2" charset="-78"/>
              </a:rPr>
              <a:t>...) تشکیل شده است. </a:t>
            </a:r>
            <a:endParaRPr lang="en-US" sz="3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959285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279" y="1399940"/>
            <a:ext cx="9154632" cy="5009064"/>
          </a:xfrm>
          <a:prstGeom prst="rect">
            <a:avLst/>
          </a:prstGeom>
        </p:spPr>
        <p:txBody>
          <a:bodyPr wrap="square">
            <a:spAutoFit/>
          </a:bodyPr>
          <a:lstStyle/>
          <a:p>
            <a:pPr marL="180340" indent="-180340" algn="just" rtl="1">
              <a:lnSpc>
                <a:spcPct val="15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3-7- اقداماتی که اسناد بالادستی با توجه به دیدگاه­های اسلامی و مصالح ملی مسئولان را ملزم به اجرای آن کرده است مانند: متناسب سازی فضاهای فیزیکی، آموزشی و تربیتی با تفاوت­های جنسیتی دانش آموزان و رعایت احکام محرمیت در محیط </a:t>
            </a:r>
            <a:r>
              <a:rPr lang="fa-IR" sz="2800" dirty="0">
                <a:latin typeface="Calibri" panose="020F0502020204030204" pitchFamily="34" charset="0"/>
                <a:ea typeface="Calibri" panose="020F0502020204030204" pitchFamily="34" charset="0"/>
                <a:cs typeface="B Titr" panose="00000700000000000000" pitchFamily="2" charset="-78"/>
              </a:rPr>
              <a:t>(مذکور در سند تحول بنیادین آموزش و پرورش) </a:t>
            </a:r>
            <a:endParaRPr lang="en-US" sz="28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1755167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525" y="748656"/>
            <a:ext cx="9505507" cy="5032147"/>
          </a:xfrm>
          <a:prstGeom prst="rect">
            <a:avLst/>
          </a:prstGeom>
        </p:spPr>
        <p:txBody>
          <a:bodyPr wrap="square">
            <a:spAutoFit/>
          </a:bodyPr>
          <a:lstStyle/>
          <a:p>
            <a:pPr marL="180340"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3-8- نتیجه عمل به </a:t>
            </a:r>
            <a:r>
              <a:rPr lang="fa-IR" sz="3600" dirty="0">
                <a:solidFill>
                  <a:srgbClr val="C00000"/>
                </a:solidFill>
                <a:latin typeface="Calibri" panose="020F0502020204030204" pitchFamily="34" charset="0"/>
                <a:ea typeface="Calibri" panose="020F0502020204030204" pitchFamily="34" charset="0"/>
                <a:cs typeface="B Titr" panose="00000700000000000000" pitchFamily="2" charset="-78"/>
              </a:rPr>
              <a:t>سند آموزش 2030</a:t>
            </a:r>
            <a:r>
              <a:rPr lang="fa-IR" sz="3600" dirty="0">
                <a:latin typeface="Calibri" panose="020F0502020204030204" pitchFamily="34" charset="0"/>
                <a:ea typeface="Calibri" panose="020F0502020204030204" pitchFamily="34" charset="0"/>
                <a:cs typeface="B Titr" panose="00000700000000000000" pitchFamily="2" charset="-78"/>
              </a:rPr>
              <a:t> حذف نهادهای سیاستگذار و نظارتی نظام آموزشی کشور و جایگزینی آن با دفتر یونسکو خواهد بود. </a:t>
            </a:r>
            <a:r>
              <a:rPr lang="fa-IR" sz="2800" dirty="0">
                <a:latin typeface="Calibri" panose="020F0502020204030204" pitchFamily="34" charset="0"/>
                <a:ea typeface="Calibri" panose="020F0502020204030204" pitchFamily="34" charset="0"/>
                <a:cs typeface="B Titr" panose="00000700000000000000" pitchFamily="2" charset="-78"/>
              </a:rPr>
              <a:t>(فصل 8 سند تحول بنیادین آموزش و پرورش در سال 1390، شورای عالی انقلاب فرهنگی را مسئول این امر کرده است) </a:t>
            </a:r>
            <a:endParaRPr lang="en-US" sz="28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35796726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098" y="635743"/>
            <a:ext cx="9080204" cy="5386090"/>
          </a:xfrm>
          <a:prstGeom prst="rect">
            <a:avLst/>
          </a:prstGeom>
        </p:spPr>
        <p:txBody>
          <a:bodyPr wrap="square">
            <a:spAutoFit/>
          </a:bodyPr>
          <a:lstStyle/>
          <a:p>
            <a:pPr marL="180340" indent="180340" algn="just" rtl="1">
              <a:lnSpc>
                <a:spcPct val="200000"/>
              </a:lnSpc>
              <a:spcAft>
                <a:spcPts val="0"/>
              </a:spcAft>
            </a:pPr>
            <a:r>
              <a:rPr lang="fa-IR" sz="3600" dirty="0">
                <a:latin typeface="Calibri" panose="020F0502020204030204" pitchFamily="34" charset="0"/>
                <a:ea typeface="Calibri" panose="020F0502020204030204" pitchFamily="34" charset="0"/>
                <a:cs typeface="B Titr" panose="00000700000000000000" pitchFamily="2" charset="-78"/>
              </a:rPr>
              <a:t>3-9- عمل به سند آموزش 2030 منجر به حذف «معیارهای منطبق با دیدگاه­های اسلامی در اعتقاد و عمل» هنگام به کارگیری و گزینش معلمان و اساتید» خواهد شد </a:t>
            </a:r>
            <a:r>
              <a:rPr lang="fa-IR" sz="3200" dirty="0">
                <a:latin typeface="Calibri" panose="020F0502020204030204" pitchFamily="34" charset="0"/>
                <a:ea typeface="Calibri" panose="020F0502020204030204" pitchFamily="34" charset="0"/>
                <a:cs typeface="B Titr" panose="00000700000000000000" pitchFamily="2" charset="-78"/>
              </a:rPr>
              <a:t>(آنچه در سند تحول بنیادین آموزش و پرورش بر رعایت آن تأکید شده است</a:t>
            </a:r>
            <a:r>
              <a:rPr lang="fa-IR" sz="3200" dirty="0" smtClean="0">
                <a:latin typeface="Calibri" panose="020F0502020204030204" pitchFamily="34" charset="0"/>
                <a:ea typeface="Calibri" panose="020F0502020204030204" pitchFamily="34" charset="0"/>
                <a:cs typeface="B Titr" panose="00000700000000000000" pitchFamily="2" charset="-78"/>
              </a:rPr>
              <a:t>)</a:t>
            </a:r>
            <a:endParaRPr lang="en-US" sz="3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1096418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305" y="524060"/>
            <a:ext cx="9705114" cy="6124754"/>
          </a:xfrm>
          <a:prstGeom prst="rect">
            <a:avLst/>
          </a:prstGeom>
        </p:spPr>
        <p:txBody>
          <a:bodyPr wrap="square">
            <a:spAutoFit/>
          </a:bodyPr>
          <a:lstStyle/>
          <a:p>
            <a:pPr marL="180340" indent="-180340" algn="just" rtl="1">
              <a:lnSpc>
                <a:spcPct val="200000"/>
              </a:lnSpc>
            </a:pPr>
            <a:r>
              <a:rPr lang="fa-IR" sz="2800" dirty="0">
                <a:latin typeface="Calibri" panose="020F0502020204030204" pitchFamily="34" charset="0"/>
                <a:ea typeface="Calibri" panose="020F0502020204030204" pitchFamily="34" charset="0"/>
                <a:cs typeface="B Titr" panose="00000700000000000000" pitchFamily="2" charset="-78"/>
              </a:rPr>
              <a:t>3-10- سند آموزش 2030 برخصوصی­سازی آموزش و پرورش هدایت می­کند حال آنکه بند 2 سیاست­های "ایجاد تحول در نظام آموزش و پرورش" ابلاغی مقام معظم رهبری </a:t>
            </a:r>
            <a:r>
              <a:rPr lang="fa-IR" sz="2800" baseline="30000" dirty="0">
                <a:latin typeface="Calibri" panose="020F0502020204030204" pitchFamily="34" charset="0"/>
                <a:ea typeface="Calibri" panose="020F0502020204030204" pitchFamily="34" charset="0"/>
                <a:cs typeface="B Titr" panose="00000700000000000000" pitchFamily="2" charset="-78"/>
              </a:rPr>
              <a:t>«مدظله­العالی»</a:t>
            </a:r>
            <a:r>
              <a:rPr lang="fa-IR" sz="2800" dirty="0">
                <a:latin typeface="Calibri" panose="020F0502020204030204" pitchFamily="34" charset="0"/>
                <a:ea typeface="Calibri" panose="020F0502020204030204" pitchFamily="34" charset="0"/>
                <a:cs typeface="B Titr" panose="00000700000000000000" pitchFamily="2" charset="-78"/>
              </a:rPr>
              <a:t> تأکید می­کند بر: «ارتقاء جایگاه آموزش و پرورش به مثابه مهم­ترین نهاد تربیت نیروی انسانی و مولد سرمایه­ی اجتماعی و عهده­دار اجرای سیاست­های مصوب و هدایت و نظارت بر آن (از مهدکودک و پیش دبستانی تا دانشگاه) به عنوان امر حاکمیتی با توسعه­ی همکاری </a:t>
            </a:r>
            <a:r>
              <a:rPr lang="fa-IR" sz="2800" dirty="0" smtClean="0">
                <a:latin typeface="Calibri" panose="020F0502020204030204" pitchFamily="34" charset="0"/>
                <a:ea typeface="Calibri" panose="020F0502020204030204" pitchFamily="34" charset="0"/>
                <a:cs typeface="B Titr" panose="00000700000000000000" pitchFamily="2" charset="-78"/>
              </a:rPr>
              <a:t>دستگاه­ها</a:t>
            </a:r>
            <a:endParaRPr lang="en-US" sz="28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1717478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8" y="1555897"/>
            <a:ext cx="9484242" cy="2920409"/>
          </a:xfrm>
        </p:spPr>
        <p:txBody>
          <a:bodyPr>
            <a:noAutofit/>
          </a:bodyPr>
          <a:lstStyle/>
          <a:p>
            <a:pPr algn="ctr">
              <a:lnSpc>
                <a:spcPct val="200000"/>
              </a:lnSpc>
            </a:pPr>
            <a:r>
              <a:rPr lang="fa-IR" sz="4000" b="1" dirty="0">
                <a:solidFill>
                  <a:schemeClr val="tx1"/>
                </a:solidFill>
                <a:cs typeface="B Titr" panose="00000700000000000000" pitchFamily="2" charset="-78"/>
              </a:rPr>
              <a:t>سؤال: براساس کدام قانون، اسناد </a:t>
            </a:r>
            <a:r>
              <a:rPr lang="fa-IR" sz="4000" b="1" dirty="0" smtClean="0">
                <a:solidFill>
                  <a:schemeClr val="tx1"/>
                </a:solidFill>
                <a:cs typeface="B Titr" panose="00000700000000000000" pitchFamily="2" charset="-78"/>
              </a:rPr>
              <a:t>ملی با </a:t>
            </a:r>
            <a:r>
              <a:rPr lang="fa-IR" sz="4000" b="1" dirty="0">
                <a:solidFill>
                  <a:schemeClr val="tx1"/>
                </a:solidFill>
                <a:cs typeface="B Titr" panose="00000700000000000000" pitchFamily="2" charset="-78"/>
              </a:rPr>
              <a:t>دفاتر سازمان ملل تهیه، تصویب و جهت اجرا ابلاغ می­شود؟  </a:t>
            </a:r>
            <a:r>
              <a:rPr lang="en-US" dirty="0"/>
              <a:t/>
            </a:r>
            <a:br>
              <a:rPr lang="en-US" dirty="0"/>
            </a:br>
            <a:endParaRPr lang="fa-IR"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807525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538" y="2789274"/>
            <a:ext cx="8596668" cy="1320800"/>
          </a:xfrm>
        </p:spPr>
        <p:txBody>
          <a:bodyPr>
            <a:noAutofit/>
          </a:bodyPr>
          <a:lstStyle/>
          <a:p>
            <a:pPr algn="ctr"/>
            <a:r>
              <a:rPr lang="fa-IR" sz="6000" b="1" dirty="0" smtClean="0">
                <a:solidFill>
                  <a:schemeClr val="tx1"/>
                </a:solidFill>
                <a:latin typeface="Calibri" panose="020F0502020204030204" pitchFamily="34" charset="0"/>
                <a:ea typeface="Calibri" panose="020F0502020204030204" pitchFamily="34" charset="0"/>
                <a:cs typeface="B Lotus" panose="00000400000000000000" pitchFamily="2" charset="-78"/>
              </a:rPr>
              <a:t>پیشنهاد</a:t>
            </a:r>
            <a:r>
              <a:rPr lang="en-US" sz="6000" dirty="0">
                <a:solidFill>
                  <a:schemeClr val="tx1"/>
                </a:solidFill>
                <a:latin typeface="Calibri" panose="020F0502020204030204" pitchFamily="34" charset="0"/>
                <a:ea typeface="Calibri" panose="020F0502020204030204" pitchFamily="34" charset="0"/>
                <a:cs typeface="Arial" panose="020B0604020202020204" pitchFamily="34" charset="0"/>
              </a:rPr>
              <a:t/>
            </a:r>
            <a:br>
              <a:rPr lang="en-US" sz="6000" dirty="0">
                <a:solidFill>
                  <a:schemeClr val="tx1"/>
                </a:solidFill>
                <a:latin typeface="Calibri" panose="020F0502020204030204" pitchFamily="34" charset="0"/>
                <a:ea typeface="Calibri" panose="020F0502020204030204" pitchFamily="34" charset="0"/>
                <a:cs typeface="Arial" panose="020B0604020202020204" pitchFamily="34" charset="0"/>
              </a:rPr>
            </a:br>
            <a:endParaRPr lang="fa-IR" sz="6000" dirty="0">
              <a:solidFill>
                <a:schemeClr val="tx1"/>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3006847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154" y="857549"/>
            <a:ext cx="8293395" cy="5009064"/>
          </a:xfrm>
          <a:prstGeom prst="rect">
            <a:avLst/>
          </a:prstGeom>
        </p:spPr>
        <p:txBody>
          <a:bodyPr wrap="square">
            <a:spAutoFit/>
          </a:bodyPr>
          <a:lstStyle/>
          <a:p>
            <a:pPr lvl="0" algn="just" rtl="1">
              <a:lnSpc>
                <a:spcPct val="150000"/>
              </a:lnSpc>
              <a:spcAft>
                <a:spcPts val="0"/>
              </a:spcAft>
            </a:pPr>
            <a:r>
              <a:rPr lang="fa-IR" sz="3600" dirty="0" smtClean="0">
                <a:latin typeface="Calibri" panose="020F0502020204030204" pitchFamily="34" charset="0"/>
                <a:ea typeface="Calibri" panose="020F0502020204030204" pitchFamily="34" charset="0"/>
                <a:cs typeface="B Titr" panose="00000700000000000000" pitchFamily="2" charset="-78"/>
              </a:rPr>
              <a:t>1- پیشنهاد </a:t>
            </a:r>
            <a:r>
              <a:rPr lang="fa-IR" sz="3600" dirty="0">
                <a:latin typeface="Calibri" panose="020F0502020204030204" pitchFamily="34" charset="0"/>
                <a:ea typeface="Calibri" panose="020F0502020204030204" pitchFamily="34" charset="0"/>
                <a:cs typeface="B Titr" panose="00000700000000000000" pitchFamily="2" charset="-78"/>
              </a:rPr>
              <a:t>حذف و کنار گذاشتن سند تدوین شده تحت عنوان </a:t>
            </a:r>
            <a:r>
              <a:rPr lang="fa-IR" sz="3600" dirty="0">
                <a:solidFill>
                  <a:srgbClr val="C00000"/>
                </a:solidFill>
                <a:latin typeface="Calibri" panose="020F0502020204030204" pitchFamily="34" charset="0"/>
                <a:ea typeface="Calibri" panose="020F0502020204030204" pitchFamily="34" charset="0"/>
                <a:cs typeface="B Titr" panose="00000700000000000000" pitchFamily="2" charset="-78"/>
              </a:rPr>
              <a:t>سند ملی آموزش 2030 </a:t>
            </a:r>
            <a:r>
              <a:rPr lang="fa-IR" sz="3600" dirty="0">
                <a:latin typeface="Calibri" panose="020F0502020204030204" pitchFamily="34" charset="0"/>
                <a:ea typeface="Calibri" panose="020F0502020204030204" pitchFamily="34" charset="0"/>
                <a:cs typeface="B Titr" panose="00000700000000000000" pitchFamily="2" charset="-78"/>
              </a:rPr>
              <a:t>و مخالفت صریح با اساس و بنیان تدوین و رونمایی آن و ابلاغ عدم احراز شرایط قانونی معاهده در زمان امضاء به دلیل مغایرت با قانون اساسی </a:t>
            </a:r>
            <a:r>
              <a:rPr lang="fa-IR" sz="3200" dirty="0">
                <a:latin typeface="Calibri" panose="020F0502020204030204" pitchFamily="34" charset="0"/>
                <a:ea typeface="Calibri" panose="020F0502020204030204" pitchFamily="34" charset="0"/>
                <a:cs typeface="B Titr" panose="00000700000000000000" pitchFamily="2" charset="-78"/>
              </a:rPr>
              <a:t>(مطابق با </a:t>
            </a:r>
            <a:r>
              <a:rPr lang="fa-IR" sz="3200" dirty="0" smtClean="0">
                <a:latin typeface="Calibri" panose="020F0502020204030204" pitchFamily="34" charset="0"/>
                <a:ea typeface="Calibri" panose="020F0502020204030204" pitchFamily="34" charset="0"/>
                <a:cs typeface="B Titr" panose="00000700000000000000" pitchFamily="2" charset="-78"/>
              </a:rPr>
              <a:t>اصول 77، 125 و </a:t>
            </a:r>
            <a:r>
              <a:rPr lang="fa-IR" sz="3200" dirty="0">
                <a:latin typeface="Calibri" panose="020F0502020204030204" pitchFamily="34" charset="0"/>
                <a:ea typeface="Calibri" panose="020F0502020204030204" pitchFamily="34" charset="0"/>
                <a:cs typeface="B Titr" panose="00000700000000000000" pitchFamily="2" charset="-78"/>
              </a:rPr>
              <a:t>170 قانون اساسی</a:t>
            </a:r>
            <a:r>
              <a:rPr lang="fa-IR" sz="1600" dirty="0">
                <a:latin typeface="Calibri" panose="020F0502020204030204" pitchFamily="34" charset="0"/>
                <a:ea typeface="Calibri" panose="020F0502020204030204" pitchFamily="34" charset="0"/>
                <a:cs typeface="B Titr" panose="00000700000000000000" pitchFamily="2" charset="-78"/>
              </a:rPr>
              <a:t>) </a:t>
            </a:r>
            <a:endParaRPr lang="en-US" sz="1200" dirty="0">
              <a:latin typeface="Calibri" panose="020F0502020204030204" pitchFamily="34" charset="0"/>
              <a:ea typeface="Calibri" panose="020F0502020204030204" pitchFamily="34"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7321331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016" y="1436407"/>
            <a:ext cx="9558668" cy="4178067"/>
          </a:xfrm>
          <a:prstGeom prst="rect">
            <a:avLst/>
          </a:prstGeom>
        </p:spPr>
        <p:txBody>
          <a:bodyPr wrap="square">
            <a:spAutoFit/>
          </a:bodyPr>
          <a:lstStyle/>
          <a:p>
            <a:pPr marL="342900" lvl="0" indent="-342900" algn="just" rtl="1">
              <a:lnSpc>
                <a:spcPct val="150000"/>
              </a:lnSpc>
              <a:spcAft>
                <a:spcPts val="0"/>
              </a:spcAft>
              <a:buFont typeface="Symbol" panose="05050102010706020507" pitchFamily="18" charset="2"/>
              <a:buChar char=""/>
            </a:pPr>
            <a:r>
              <a:rPr lang="fa-IR" sz="3600" b="1" dirty="0">
                <a:latin typeface="Calibri" panose="020F0502020204030204" pitchFamily="34" charset="0"/>
                <a:ea typeface="Calibri" panose="020F0502020204030204" pitchFamily="34" charset="0"/>
                <a:cs typeface="B Lotus" panose="00000400000000000000" pitchFamily="2" charset="-78"/>
              </a:rPr>
              <a:t>اصل 170 ق.ا: قضات دادگاه‏ها مکلفند از اجرای تصویب‏نامه‏ها و آیین‏نامه‏های دولتی که مخالف با قوانین و مقررات اسلامی یا خارج از حدود اختیارات قوه مجریه است خودداری کنند و هر کس می‌تواند ابطال این گونه مقررات را از دیوان عدالت اداری تقاضا کند</a:t>
            </a:r>
            <a:r>
              <a:rPr lang="en-US" sz="3600" b="1" dirty="0" smtClean="0">
                <a:latin typeface="Calibri" panose="020F0502020204030204" pitchFamily="34" charset="0"/>
                <a:ea typeface="Calibri" panose="020F0502020204030204" pitchFamily="34" charset="0"/>
                <a:cs typeface="B Lotus" panose="00000400000000000000" pitchFamily="2" charset="-78"/>
              </a:rPr>
              <a:t>.</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147626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584" y="372139"/>
            <a:ext cx="7559748" cy="6273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4668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1627"/>
            <a:ext cx="7517218" cy="5779167"/>
          </a:xfrm>
          <a:prstGeom prst="rect">
            <a:avLst/>
          </a:prstGeom>
        </p:spPr>
      </p:pic>
    </p:spTree>
    <p:extLst>
      <p:ext uri="{BB962C8B-B14F-4D97-AF65-F5344CB8AC3E}">
        <p14:creationId xmlns:p14="http://schemas.microsoft.com/office/powerpoint/2010/main" val="136969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666" y="1819018"/>
            <a:ext cx="8527312" cy="3708708"/>
          </a:xfrm>
          <a:prstGeom prst="rect">
            <a:avLst/>
          </a:prstGeom>
        </p:spPr>
        <p:txBody>
          <a:bodyPr wrap="square">
            <a:spAutoFit/>
          </a:bodyPr>
          <a:lstStyle/>
          <a:p>
            <a:pPr algn="just" rtl="1">
              <a:lnSpc>
                <a:spcPct val="150000"/>
              </a:lnSpc>
            </a:pPr>
            <a:r>
              <a:rPr lang="fa-IR" sz="4000" dirty="0" smtClean="0">
                <a:latin typeface="Calibri" panose="020F0502020204030204" pitchFamily="34" charset="0"/>
                <a:ea typeface="Calibri" panose="020F0502020204030204" pitchFamily="34" charset="0"/>
                <a:cs typeface="B Titr" panose="00000700000000000000" pitchFamily="2" charset="-78"/>
              </a:rPr>
              <a:t>2- 30 </a:t>
            </a:r>
            <a:r>
              <a:rPr lang="fa-IR" sz="4000" dirty="0">
                <a:latin typeface="Calibri" panose="020F0502020204030204" pitchFamily="34" charset="0"/>
                <a:ea typeface="Calibri" panose="020F0502020204030204" pitchFamily="34" charset="0"/>
                <a:cs typeface="B Titr" panose="00000700000000000000" pitchFamily="2" charset="-78"/>
              </a:rPr>
              <a:t>کارگروه­ تخصصی این سند با مدیریت دفتر یونسکو در ایران بدون اطلاع­رسانی به مجلس یا شورای عالی انقلاب فرهنگی سند ملی </a:t>
            </a:r>
            <a:r>
              <a:rPr lang="fa-IR" sz="4000" dirty="0">
                <a:solidFill>
                  <a:srgbClr val="C00000"/>
                </a:solidFill>
                <a:latin typeface="Calibri" panose="020F0502020204030204" pitchFamily="34" charset="0"/>
                <a:ea typeface="Calibri" panose="020F0502020204030204" pitchFamily="34" charset="0"/>
                <a:cs typeface="B Titr" panose="00000700000000000000" pitchFamily="2" charset="-78"/>
              </a:rPr>
              <a:t>آموزش توسعه 2030</a:t>
            </a:r>
            <a:r>
              <a:rPr lang="fa-IR" sz="4000" dirty="0">
                <a:latin typeface="Calibri" panose="020F0502020204030204" pitchFamily="34" charset="0"/>
                <a:ea typeface="Calibri" panose="020F0502020204030204" pitchFamily="34" charset="0"/>
                <a:cs typeface="B Titr" panose="00000700000000000000" pitchFamily="2" charset="-78"/>
              </a:rPr>
              <a:t> را  آماده </a:t>
            </a:r>
            <a:r>
              <a:rPr lang="fa-IR" sz="4000" dirty="0" smtClean="0">
                <a:latin typeface="Calibri" panose="020F0502020204030204" pitchFamily="34" charset="0"/>
                <a:ea typeface="Calibri" panose="020F0502020204030204" pitchFamily="34" charset="0"/>
                <a:cs typeface="B Titr" panose="00000700000000000000" pitchFamily="2" charset="-78"/>
              </a:rPr>
              <a:t>نمودند. </a:t>
            </a:r>
            <a:endParaRPr lang="fa-IR" sz="4000" dirty="0">
              <a:cs typeface="B Titr" panose="00000700000000000000" pitchFamily="2" charset="-78"/>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02498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167</TotalTime>
  <Words>3372</Words>
  <Application>Microsoft Office PowerPoint</Application>
  <PresentationFormat>Widescreen</PresentationFormat>
  <Paragraphs>151</Paragraphs>
  <Slides>67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Arial</vt:lpstr>
      <vt:lpstr>B Lotus</vt:lpstr>
      <vt:lpstr>B Mitra</vt:lpstr>
      <vt:lpstr>B Titr</vt:lpstr>
      <vt:lpstr>B Yagut</vt:lpstr>
      <vt:lpstr>B Zar</vt:lpstr>
      <vt:lpstr>Calibri</vt:lpstr>
      <vt:lpstr>Symbol</vt:lpstr>
      <vt:lpstr>Tahoma</vt:lpstr>
      <vt:lpstr>Trebuchet MS</vt:lpstr>
      <vt:lpstr>Wingdings 3</vt:lpstr>
      <vt:lpstr>Facet</vt:lpstr>
      <vt:lpstr>PowerPoint Presentation</vt:lpstr>
      <vt:lpstr>PowerPoint Presentation</vt:lpstr>
      <vt:lpstr>PowerPoint Presentation</vt:lpstr>
      <vt:lpstr>نکات قابل تأمل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مهم­ترین اشکالات محتوایی سند ملی آموزش 2030 عبارت است از: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نکته بسیار مهم: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سؤال: براساس کدام قانون، اسناد ملی با دفاتر سازمان ملل تهیه، تصویب و جهت اجرا ابلاغ می­شود؟   </vt:lpstr>
      <vt:lpstr>پیشنهاد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سخنان مقام معظم رهبری «مدظله­العالی» در تاریخ 1395/12/2:  «ما برای تربیت نسل آینده با حریفی به نام «نظام سلطه بین­المللی» مواجه هستیم که برای نسل جوان ملت­ها، به ویژه ملت ایران برنامه دارد. نوسازی نظام آموزشی به شیوه تقلیدی و رونویسی از دست غربی­ها کاری غلط است».</dc:title>
  <dc:creator>farangis raeis mirzaei</dc:creator>
  <cp:lastModifiedBy>farangis raeis mirzaei</cp:lastModifiedBy>
  <cp:revision>22</cp:revision>
  <dcterms:created xsi:type="dcterms:W3CDTF">2017-04-04T05:41:36Z</dcterms:created>
  <dcterms:modified xsi:type="dcterms:W3CDTF">2017-05-08T06:12:25Z</dcterms:modified>
</cp:coreProperties>
</file>